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70" r:id="rId4"/>
    <p:sldId id="258" r:id="rId5"/>
    <p:sldId id="259" r:id="rId6"/>
    <p:sldId id="260" r:id="rId7"/>
    <p:sldId id="261" r:id="rId8"/>
    <p:sldId id="262" r:id="rId9"/>
    <p:sldId id="263" r:id="rId10"/>
    <p:sldId id="264" r:id="rId11"/>
    <p:sldId id="265" r:id="rId12"/>
    <p:sldId id="266" r:id="rId13"/>
    <p:sldId id="279" r:id="rId14"/>
    <p:sldId id="280" r:id="rId15"/>
    <p:sldId id="281" r:id="rId16"/>
    <p:sldId id="271" r:id="rId17"/>
    <p:sldId id="273" r:id="rId18"/>
    <p:sldId id="274" r:id="rId19"/>
    <p:sldId id="283" r:id="rId20"/>
    <p:sldId id="267" r:id="rId21"/>
    <p:sldId id="268" r:id="rId22"/>
    <p:sldId id="269" r:id="rId23"/>
    <p:sldId id="282" r:id="rId24"/>
  </p:sldIdLst>
  <p:sldSz cx="9144000" cy="5143500" type="screen16x9"/>
  <p:notesSz cx="6858000" cy="9144000"/>
  <p:embeddedFontLst>
    <p:embeddedFont>
      <p:font typeface="Cambria Math" panose="02040503050406030204" pitchFamily="18" charset="0"/>
      <p:regular r:id="rId26"/>
    </p:embeddedFont>
    <p:embeddedFont>
      <p:font typeface="Lato" panose="020F0502020204030203" pitchFamily="34" charset="0"/>
      <p:regular r:id="rId27"/>
      <p:bold r:id="rId28"/>
      <p:italic r:id="rId29"/>
      <p:boldItalic r:id="rId30"/>
    </p:embeddedFont>
    <p:embeddedFont>
      <p:font typeface="Montserrat" panose="00000500000000000000"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588" autoAdjust="0"/>
  </p:normalViewPr>
  <p:slideViewPr>
    <p:cSldViewPr snapToGrid="0">
      <p:cViewPr varScale="1">
        <p:scale>
          <a:sx n="97" d="100"/>
          <a:sy n="97" d="100"/>
        </p:scale>
        <p:origin x="1368"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f503ee510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f503ee510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520523728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52052372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156eea136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156eea136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52052372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52052372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9143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0307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44160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7762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0869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3542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4745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f503ee5104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f503ee5104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520523728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52052372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f52052372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f52052372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520523728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52052372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88892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f503ee5104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f503ee5104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41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503ee5104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503ee5104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Trước khi thực hiện đề tài này chúng em đã hỏi một số cá nhân có kinnh nghiệm hoặc đã sử dụng bộ điều khiển PID trong thực tế để tìm hiểu những khó khăn của họ:</a:t>
            </a:r>
          </a:p>
          <a:p>
            <a:pPr marL="0" lvl="0" indent="0" algn="l" rtl="0">
              <a:spcBef>
                <a:spcPts val="0"/>
              </a:spcBef>
              <a:spcAft>
                <a:spcPts val="0"/>
              </a:spcAft>
              <a:buNone/>
            </a:pPr>
            <a:r>
              <a:rPr lang="en-US"/>
              <a:t>Và dưới đây là một số câu trả lời tiêu biểu:</a:t>
            </a:r>
          </a:p>
          <a:p>
            <a:pPr marL="0" lvl="0" indent="0" algn="l" rtl="0">
              <a:spcBef>
                <a:spcPts val="0"/>
              </a:spcBef>
              <a:spcAft>
                <a:spcPts val="0"/>
              </a:spcAft>
              <a:buNone/>
            </a:pPr>
            <a:r>
              <a:rPr lang="en-US"/>
              <a:t>Đầu tiên em thấy rằng đề dò thông số PID cho PLC người ta thường dùng chế độ Autoturning, nhưng đôi khi nó chưa thể đáp ứng được hoàn toàn yêu cầu của người sử dụng.</a:t>
            </a:r>
          </a:p>
          <a:p>
            <a:pPr marL="0" lvl="0" indent="0" algn="l" rtl="0">
              <a:spcBef>
                <a:spcPts val="0"/>
              </a:spcBef>
              <a:spcAft>
                <a:spcPts val="0"/>
              </a:spcAft>
              <a:buNone/>
            </a:pPr>
            <a:r>
              <a:rPr lang="en-US"/>
              <a:t>Các đối tượng điều khiển vd như động cơ, bộ phận gia nhiệt sau một thời gian sử dụng sẽ bị biến đổi, khi đó bộ thông số PID được cài đặt k còn đáp ứng tốt nữa và sẽ giảm dần theo thời gian</a:t>
            </a:r>
          </a:p>
          <a:p>
            <a:pPr marL="0" lvl="0" indent="0" algn="l" rtl="0">
              <a:spcBef>
                <a:spcPts val="0"/>
              </a:spcBef>
              <a:spcAft>
                <a:spcPts val="0"/>
              </a:spcAft>
              <a:buNone/>
            </a:pPr>
            <a:r>
              <a:rPr lang="en-US"/>
              <a:t>Việc dò các thông số thì cần nhân lực có kinh nghiệm vận hành, thì mới có thể tìm ra được thông số chính xác.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5205237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5205237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Ngoài ra trong khi sử dụng bộ điều khiển PID chúng em cũng gặp một số vấn đề :</a:t>
            </a:r>
          </a:p>
          <a:p>
            <a:pPr marL="0" lvl="0" indent="0" algn="l" rtl="0">
              <a:spcBef>
                <a:spcPts val="0"/>
              </a:spcBef>
              <a:spcAft>
                <a:spcPts val="0"/>
              </a:spcAft>
              <a:buNone/>
            </a:pPr>
            <a:r>
              <a:rPr lang="en-US"/>
              <a:t>Hình 1: Ở đây là 1 động cơ 3 pha được nối với một Vitme để kéo tải nhưng khi sử dụng thì vì thay đổi hướng quá nhanh là cho khớp nối mềm bị gãy</a:t>
            </a:r>
          </a:p>
          <a:p>
            <a:pPr marL="0" lvl="0" indent="0" algn="l" rtl="0">
              <a:spcBef>
                <a:spcPts val="0"/>
              </a:spcBef>
              <a:spcAft>
                <a:spcPts val="0"/>
              </a:spcAft>
              <a:buNone/>
            </a:pPr>
            <a:r>
              <a:rPr lang="en-US"/>
              <a:t>Cùng hệ đó thì sau 1 thời gian sử dụng vitme bị gỉ làm cho ma sát của hệ tăng lên làm cho hệ số đáp ứng của hệ không còn chính xác nữa</a:t>
            </a:r>
          </a:p>
          <a:p>
            <a:pPr marL="0" lvl="0" indent="0" algn="l" rtl="0">
              <a:spcBef>
                <a:spcPts val="0"/>
              </a:spcBef>
              <a:spcAft>
                <a:spcPts val="0"/>
              </a:spcAft>
              <a:buNone/>
            </a:pPr>
            <a:r>
              <a:rPr lang="en-US"/>
              <a:t>Trong công nghiệp lỗi về bộ ĐK PID cũng có thể xảy ra, như trên hình bộ phận gia nhiệt k ổn định làm bánh bị hỏng</a:t>
            </a:r>
          </a:p>
          <a:p>
            <a:pPr marL="0" lvl="0" indent="0" algn="l" rtl="0">
              <a:spcBef>
                <a:spcPts val="0"/>
              </a:spcBef>
              <a:spcAft>
                <a:spcPts val="0"/>
              </a:spcAft>
              <a:buNone/>
            </a:pPr>
            <a:r>
              <a:rPr lang="en-US"/>
              <a:t>Hoặc như trong một hệ thống mà chũng e mô phỏng ở đây : mực nước trong bình bị dao động thể hiện chất lượng điều khiển chưa cao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f503ee5104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f503ee5104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Slide sau đây chúng em sẽ trình bày tóm tắt các vấn đề :</a:t>
            </a:r>
          </a:p>
          <a:p>
            <a:pPr marL="0" lvl="0" indent="0" algn="l" rtl="0">
              <a:spcBef>
                <a:spcPts val="0"/>
              </a:spcBef>
              <a:spcAft>
                <a:spcPts val="0"/>
              </a:spcAft>
              <a:buNone/>
            </a:pPr>
            <a:r>
              <a:rPr lang="en-US"/>
              <a:t>Khó khăn cho người sử dụng chưa có kinh nghiệm trong chọn thông số và phụ thuộc chủ yếu vào chế độ autotune</a:t>
            </a:r>
          </a:p>
          <a:p>
            <a:pPr marL="0" lvl="0" indent="0" algn="l" rtl="0">
              <a:spcBef>
                <a:spcPts val="0"/>
              </a:spcBef>
              <a:spcAft>
                <a:spcPts val="0"/>
              </a:spcAft>
              <a:buNone/>
            </a:pPr>
            <a:r>
              <a:rPr lang="en-US"/>
              <a:t>Cần có sự giám sát và đánh giá chất lượng của bộ ĐK PID và cảnh báo khi có lỗi xảy ra</a:t>
            </a:r>
          </a:p>
          <a:p>
            <a:pPr marL="0" lvl="0" indent="0" algn="l" rtl="0">
              <a:spcBef>
                <a:spcPts val="0"/>
              </a:spcBef>
              <a:spcAft>
                <a:spcPts val="0"/>
              </a:spcAft>
              <a:buNone/>
            </a:pPr>
            <a:r>
              <a:rPr lang="en-US"/>
              <a:t>Trong quá trình hoạt động các đối tượng điều khiển có thể bị thay đổi thì cần phải nhận biết và có phương án để chỉnh định lại</a:t>
            </a:r>
          </a:p>
          <a:p>
            <a:pPr marL="0" lvl="0" indent="0" algn="l" rtl="0">
              <a:spcBef>
                <a:spcPts val="0"/>
              </a:spcBef>
              <a:spcAft>
                <a:spcPts val="0"/>
              </a:spcAft>
              <a:buNone/>
            </a:pPr>
            <a:r>
              <a:rPr lang="en-US"/>
              <a:t>Khi mà chất lượng điều khiển yêu cầu phải có chất lượng cao mà bộ autoturning chưa đáp ứng đc</a:t>
            </a:r>
          </a:p>
          <a:p>
            <a:pPr marL="0" lvl="0" indent="0" algn="l" rtl="0">
              <a:spcBef>
                <a:spcPts val="0"/>
              </a:spcBef>
              <a:spcAft>
                <a:spcPts val="0"/>
              </a:spcAft>
              <a:buNone/>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52052372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f52052372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Từ những vấn đề đó nhóm e đã có ý tưởng về một hệ thống có khả năng giám sát đánh giá và hiệu chỉnh bộ điều khiển PID với các chức năng chính sau:</a:t>
            </a:r>
          </a:p>
          <a:p>
            <a:pPr marL="228600" lvl="0" indent="-228600" algn="l" rtl="0">
              <a:spcBef>
                <a:spcPts val="0"/>
              </a:spcBef>
              <a:spcAft>
                <a:spcPts val="0"/>
              </a:spcAft>
              <a:buAutoNum type="arabicParenR"/>
            </a:pPr>
            <a:r>
              <a:rPr lang="en-US"/>
              <a:t>Hệ thống có khả năng giám sát đánh giá các chỉ tiêu chất lượng của các đối tượng điều khiển.</a:t>
            </a:r>
          </a:p>
          <a:p>
            <a:pPr marL="0" lvl="0" indent="0" algn="l" rtl="0">
              <a:spcBef>
                <a:spcPts val="0"/>
              </a:spcBef>
              <a:spcAft>
                <a:spcPts val="0"/>
              </a:spcAft>
              <a:buNone/>
            </a:pPr>
            <a:r>
              <a:rPr lang="en-US"/>
              <a:t>Về việc hiệu chỉnh thông số PID thì chúng em có 2 phương án:</a:t>
            </a:r>
          </a:p>
          <a:p>
            <a:pPr marL="171450" lvl="0" indent="-171450" algn="l" rtl="0">
              <a:spcBef>
                <a:spcPts val="0"/>
              </a:spcBef>
              <a:spcAft>
                <a:spcPts val="0"/>
              </a:spcAft>
              <a:buFontTx/>
              <a:buChar char="-"/>
            </a:pPr>
            <a:r>
              <a:rPr lang="en-US"/>
              <a:t>Cải thiện chức năng PID autoturning trên PLC </a:t>
            </a:r>
          </a:p>
          <a:p>
            <a:pPr marL="171450" lvl="0" indent="-171450" algn="l" rtl="0">
              <a:spcBef>
                <a:spcPts val="0"/>
              </a:spcBef>
              <a:spcAft>
                <a:spcPts val="0"/>
              </a:spcAft>
              <a:buFontTx/>
              <a:buChar char="-"/>
            </a:pPr>
            <a:r>
              <a:rPr lang="en-US"/>
              <a:t>Ứng dụng machine</a:t>
            </a:r>
            <a:endParaRPr lang="vi-VN"/>
          </a:p>
          <a:p>
            <a:pPr marL="171450" lvl="0" indent="-171450" algn="l" rtl="0">
              <a:spcBef>
                <a:spcPts val="0"/>
              </a:spcBef>
              <a:spcAft>
                <a:spcPts val="0"/>
              </a:spcAft>
              <a:buFontTx/>
              <a:buChar char="-"/>
            </a:pPr>
            <a:r>
              <a:rPr lang="vi-VN"/>
              <a:t> learning vào để thay thế con người trong khi chỉnh định thủ công</a:t>
            </a:r>
            <a:endParaRPr lang="en-US"/>
          </a:p>
          <a:p>
            <a:pPr marL="0" lvl="0" indent="0" algn="l" rtl="0">
              <a:spcBef>
                <a:spcPts val="0"/>
              </a:spcBef>
              <a:spcAft>
                <a:spcPts val="0"/>
              </a:spcAft>
              <a:buFontTx/>
              <a:buNone/>
            </a:pPr>
            <a:r>
              <a:rPr lang="en-US"/>
              <a:t>4) Thông báo cho người vận hang khi có lỗi xuất hiện trong hệ thống để nhanh chóng can thiệp.</a:t>
            </a:r>
            <a:endParaRPr lang="vi-V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f520523728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f52052372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520523728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520523728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1pPr>
            <a:lvl2pPr lvl="1"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2pPr>
            <a:lvl3pPr lvl="2"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3pPr>
            <a:lvl4pPr lvl="3"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4pPr>
            <a:lvl5pPr lvl="4"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5pPr>
            <a:lvl6pPr lvl="5"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6pPr>
            <a:lvl7pPr lvl="6"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7pPr>
            <a:lvl8pPr lvl="7"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8pPr>
            <a:lvl9pPr lvl="8" algn="ctr" rtl="0">
              <a:spcBef>
                <a:spcPts val="0"/>
              </a:spcBef>
              <a:spcAft>
                <a:spcPts val="0"/>
              </a:spcAft>
              <a:buClr>
                <a:schemeClr val="dk1"/>
              </a:buClr>
              <a:buSzPts val="9600"/>
              <a:buFont typeface="Open Sans"/>
              <a:buNone/>
              <a:defRPr sz="9600">
                <a:solidFill>
                  <a:schemeClr val="dk1"/>
                </a:solidFill>
                <a:latin typeface="Open Sans"/>
                <a:ea typeface="Open Sans"/>
                <a:cs typeface="Open Sans"/>
                <a:sym typeface="Open Sans"/>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353535"/>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1pPr>
            <a:lvl2pPr lvl="1"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2pPr>
            <a:lvl3pPr lvl="2"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3pPr>
            <a:lvl4pPr lvl="3"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4pPr>
            <a:lvl5pPr lvl="4"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5pPr>
            <a:lvl6pPr lvl="5"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6pPr>
            <a:lvl7pPr lvl="6"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7pPr>
            <a:lvl8pPr lvl="7"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8pPr>
            <a:lvl9pPr lvl="8" rt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Open Sans"/>
                <a:ea typeface="Open Sans"/>
                <a:cs typeface="Open Sans"/>
                <a:sym typeface="Open Sans"/>
              </a:defRPr>
            </a:lvl1pPr>
            <a:lvl2pPr lvl="1" algn="r" rtl="0">
              <a:buNone/>
              <a:defRPr sz="1000">
                <a:solidFill>
                  <a:schemeClr val="dk2"/>
                </a:solidFill>
                <a:latin typeface="Open Sans"/>
                <a:ea typeface="Open Sans"/>
                <a:cs typeface="Open Sans"/>
                <a:sym typeface="Open Sans"/>
              </a:defRPr>
            </a:lvl2pPr>
            <a:lvl3pPr lvl="2" algn="r" rtl="0">
              <a:buNone/>
              <a:defRPr sz="1000">
                <a:solidFill>
                  <a:schemeClr val="dk2"/>
                </a:solidFill>
                <a:latin typeface="Open Sans"/>
                <a:ea typeface="Open Sans"/>
                <a:cs typeface="Open Sans"/>
                <a:sym typeface="Open Sans"/>
              </a:defRPr>
            </a:lvl3pPr>
            <a:lvl4pPr lvl="3" algn="r" rtl="0">
              <a:buNone/>
              <a:defRPr sz="1000">
                <a:solidFill>
                  <a:schemeClr val="dk2"/>
                </a:solidFill>
                <a:latin typeface="Open Sans"/>
                <a:ea typeface="Open Sans"/>
                <a:cs typeface="Open Sans"/>
                <a:sym typeface="Open Sans"/>
              </a:defRPr>
            </a:lvl4pPr>
            <a:lvl5pPr lvl="4" algn="r" rtl="0">
              <a:buNone/>
              <a:defRPr sz="1000">
                <a:solidFill>
                  <a:schemeClr val="dk2"/>
                </a:solidFill>
                <a:latin typeface="Open Sans"/>
                <a:ea typeface="Open Sans"/>
                <a:cs typeface="Open Sans"/>
                <a:sym typeface="Open Sans"/>
              </a:defRPr>
            </a:lvl5pPr>
            <a:lvl6pPr lvl="5" algn="r" rtl="0">
              <a:buNone/>
              <a:defRPr sz="1000">
                <a:solidFill>
                  <a:schemeClr val="dk2"/>
                </a:solidFill>
                <a:latin typeface="Open Sans"/>
                <a:ea typeface="Open Sans"/>
                <a:cs typeface="Open Sans"/>
                <a:sym typeface="Open Sans"/>
              </a:defRPr>
            </a:lvl6pPr>
            <a:lvl7pPr lvl="6" algn="r" rtl="0">
              <a:buNone/>
              <a:defRPr sz="1000">
                <a:solidFill>
                  <a:schemeClr val="dk2"/>
                </a:solidFill>
                <a:latin typeface="Open Sans"/>
                <a:ea typeface="Open Sans"/>
                <a:cs typeface="Open Sans"/>
                <a:sym typeface="Open Sans"/>
              </a:defRPr>
            </a:lvl7pPr>
            <a:lvl8pPr lvl="7" algn="r" rtl="0">
              <a:buNone/>
              <a:defRPr sz="1000">
                <a:solidFill>
                  <a:schemeClr val="dk2"/>
                </a:solidFill>
                <a:latin typeface="Open Sans"/>
                <a:ea typeface="Open Sans"/>
                <a:cs typeface="Open Sans"/>
                <a:sym typeface="Open Sans"/>
              </a:defRPr>
            </a:lvl8pPr>
            <a:lvl9pPr lvl="8" algn="r" rtl="0">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image" Target="../media/image1.jp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gif"/><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gif"/><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476400" y="530025"/>
            <a:ext cx="8191200" cy="154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 sz="3000"/>
              <a:t>Cuộc thi tìm kiếm ứng dụng số hóa trong công nghiệp với SIMATIC </a:t>
            </a:r>
            <a:endParaRPr sz="3000"/>
          </a:p>
          <a:p>
            <a:pPr marL="0" lvl="0" indent="0" algn="ctr" rtl="0">
              <a:spcBef>
                <a:spcPts val="0"/>
              </a:spcBef>
              <a:spcAft>
                <a:spcPts val="0"/>
              </a:spcAft>
              <a:buNone/>
            </a:pPr>
            <a:r>
              <a:rPr lang="vi" sz="3000"/>
              <a:t>IOT 2050</a:t>
            </a:r>
            <a:endParaRPr sz="3000">
              <a:latin typeface="Montserrat"/>
              <a:ea typeface="Montserrat"/>
              <a:cs typeface="Montserrat"/>
              <a:sym typeface="Montserrat"/>
            </a:endParaRPr>
          </a:p>
        </p:txBody>
      </p:sp>
      <p:sp>
        <p:nvSpPr>
          <p:cNvPr id="73" name="Google Shape;73;p13"/>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 sz="2400">
                <a:latin typeface="Open Sans"/>
                <a:ea typeface="Open Sans"/>
                <a:cs typeface="Open Sans"/>
                <a:sym typeface="Open Sans"/>
              </a:rPr>
              <a:t>Nhóm: BK-Maker-AS</a:t>
            </a:r>
            <a:endParaRPr sz="2400" b="1">
              <a:latin typeface="Open Sans"/>
              <a:ea typeface="Open Sans"/>
              <a:cs typeface="Open Sans"/>
              <a:sym typeface="Open Sans"/>
            </a:endParaRPr>
          </a:p>
        </p:txBody>
      </p:sp>
      <p:sp>
        <p:nvSpPr>
          <p:cNvPr id="74" name="Google Shape;74;p13"/>
          <p:cNvSpPr txBox="1"/>
          <p:nvPr/>
        </p:nvSpPr>
        <p:spPr>
          <a:xfrm>
            <a:off x="923775" y="2155475"/>
            <a:ext cx="656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75" name="Google Shape;75;p13"/>
          <p:cNvSpPr txBox="1"/>
          <p:nvPr/>
        </p:nvSpPr>
        <p:spPr>
          <a:xfrm>
            <a:off x="1070625" y="2155475"/>
            <a:ext cx="6569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000">
                <a:solidFill>
                  <a:schemeClr val="lt1"/>
                </a:solidFill>
                <a:latin typeface="Montserrat"/>
                <a:ea typeface="Montserrat"/>
                <a:cs typeface="Montserrat"/>
                <a:sym typeface="Montserrat"/>
              </a:rPr>
              <a:t>Đề tài: </a:t>
            </a:r>
            <a:endParaRPr sz="2000">
              <a:solidFill>
                <a:schemeClr val="lt1"/>
              </a:solidFill>
              <a:latin typeface="Montserrat"/>
              <a:ea typeface="Montserrat"/>
              <a:cs typeface="Montserrat"/>
              <a:sym typeface="Montserrat"/>
            </a:endParaRPr>
          </a:p>
        </p:txBody>
      </p:sp>
      <p:sp>
        <p:nvSpPr>
          <p:cNvPr id="76" name="Google Shape;76;p13"/>
          <p:cNvSpPr txBox="1"/>
          <p:nvPr/>
        </p:nvSpPr>
        <p:spPr>
          <a:xfrm>
            <a:off x="2098500" y="2165900"/>
            <a:ext cx="5974875" cy="110796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2"/>
              </a:buClr>
              <a:buSzPts val="1100"/>
              <a:buFont typeface="Arial"/>
              <a:buNone/>
            </a:pPr>
            <a:r>
              <a:rPr lang="vi" sz="2000" b="1">
                <a:solidFill>
                  <a:schemeClr val="lt1"/>
                </a:solidFill>
                <a:latin typeface="Montserrat"/>
                <a:ea typeface="Montserrat"/>
                <a:cs typeface="Montserrat"/>
                <a:sym typeface="Montserrat"/>
              </a:rPr>
              <a:t>Hệ thống giám sát, </a:t>
            </a:r>
            <a:r>
              <a:rPr lang="en-US" sz="2000" b="1">
                <a:solidFill>
                  <a:schemeClr val="lt1"/>
                </a:solidFill>
                <a:latin typeface="Montserrat"/>
                <a:ea typeface="Montserrat"/>
                <a:cs typeface="Montserrat"/>
                <a:sym typeface="Montserrat"/>
              </a:rPr>
              <a:t>đánh giá, </a:t>
            </a:r>
            <a:r>
              <a:rPr lang="vi" sz="2000" b="1">
                <a:solidFill>
                  <a:schemeClr val="lt1"/>
                </a:solidFill>
                <a:latin typeface="Montserrat"/>
                <a:ea typeface="Montserrat"/>
                <a:cs typeface="Montserrat"/>
                <a:sym typeface="Montserrat"/>
              </a:rPr>
              <a:t>tối ưu bộ điều khiển PID dựa trên Machine Learning và SIMATIC IOT 2050.</a:t>
            </a:r>
            <a:endParaRPr b="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283100" y="433850"/>
            <a:ext cx="30903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500" u="sng">
                <a:solidFill>
                  <a:schemeClr val="dk2"/>
                </a:solidFill>
              </a:rPr>
              <a:t>III.  Giải pháp: </a:t>
            </a:r>
            <a:endParaRPr sz="2500" u="sng">
              <a:solidFill>
                <a:schemeClr val="dk2"/>
              </a:solidFill>
              <a:latin typeface="Montserrat"/>
              <a:ea typeface="Montserrat"/>
              <a:cs typeface="Montserrat"/>
              <a:sym typeface="Montserrat"/>
            </a:endParaRPr>
          </a:p>
        </p:txBody>
      </p:sp>
      <p:sp>
        <p:nvSpPr>
          <p:cNvPr id="211" name="Google Shape;211;p21"/>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dk2"/>
                </a:solidFill>
                <a:latin typeface="Montserrat"/>
                <a:ea typeface="Montserrat"/>
                <a:cs typeface="Montserrat"/>
                <a:sym typeface="Montserrat"/>
              </a:rPr>
              <a:t>Tìm kiếm ứng dụng số hóa trong công nghiệp với SIMATIC IOT 2050</a:t>
            </a:r>
            <a:endParaRPr sz="1800">
              <a:solidFill>
                <a:schemeClr val="dk2"/>
              </a:solidFill>
            </a:endParaRPr>
          </a:p>
        </p:txBody>
      </p:sp>
      <p:sp>
        <p:nvSpPr>
          <p:cNvPr id="212" name="Google Shape;212;p21"/>
          <p:cNvSpPr txBox="1"/>
          <p:nvPr/>
        </p:nvSpPr>
        <p:spPr>
          <a:xfrm>
            <a:off x="431350" y="959625"/>
            <a:ext cx="70737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Montserrat"/>
              <a:buAutoNum type="arabicPeriod"/>
            </a:pPr>
            <a:r>
              <a:rPr lang="vi" sz="1800" b="1">
                <a:solidFill>
                  <a:schemeClr val="dk2"/>
                </a:solidFill>
                <a:latin typeface="Montserrat"/>
                <a:ea typeface="Montserrat"/>
                <a:cs typeface="Montserrat"/>
                <a:sym typeface="Montserrat"/>
              </a:rPr>
              <a:t>Đánh giá và giám sát chất lượng bộ điều khiển PID:</a:t>
            </a:r>
            <a:endParaRPr sz="1800" b="1">
              <a:solidFill>
                <a:schemeClr val="dk2"/>
              </a:solidFill>
              <a:latin typeface="Montserrat"/>
              <a:ea typeface="Montserrat"/>
              <a:cs typeface="Montserrat"/>
              <a:sym typeface="Montserrat"/>
            </a:endParaRPr>
          </a:p>
        </p:txBody>
      </p:sp>
      <p:sp>
        <p:nvSpPr>
          <p:cNvPr id="213" name="Google Shape;213;p2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a:t>•</a:t>
            </a:r>
            <a:endParaRPr/>
          </a:p>
        </p:txBody>
      </p:sp>
      <p:pic>
        <p:nvPicPr>
          <p:cNvPr id="214" name="Google Shape;214;p21"/>
          <p:cNvPicPr preferRelativeResize="0"/>
          <p:nvPr/>
        </p:nvPicPr>
        <p:blipFill>
          <a:blip r:embed="rId3">
            <a:alphaModFix/>
          </a:blip>
          <a:stretch>
            <a:fillRect/>
          </a:stretch>
        </p:blipFill>
        <p:spPr>
          <a:xfrm>
            <a:off x="378419" y="2445037"/>
            <a:ext cx="568186" cy="568200"/>
          </a:xfrm>
          <a:prstGeom prst="rect">
            <a:avLst/>
          </a:prstGeom>
          <a:noFill/>
          <a:ln>
            <a:noFill/>
          </a:ln>
        </p:spPr>
      </p:pic>
      <p:pic>
        <p:nvPicPr>
          <p:cNvPr id="215" name="Google Shape;215;p21"/>
          <p:cNvPicPr preferRelativeResize="0"/>
          <p:nvPr/>
        </p:nvPicPr>
        <p:blipFill rotWithShape="1">
          <a:blip r:embed="rId4">
            <a:alphaModFix/>
          </a:blip>
          <a:srcRect l="15823" t="9625" r="15823" b="11602"/>
          <a:stretch/>
        </p:blipFill>
        <p:spPr>
          <a:xfrm>
            <a:off x="425350" y="3064200"/>
            <a:ext cx="474325" cy="307800"/>
          </a:xfrm>
          <a:prstGeom prst="rect">
            <a:avLst/>
          </a:prstGeom>
          <a:noFill/>
          <a:ln>
            <a:noFill/>
          </a:ln>
        </p:spPr>
      </p:pic>
      <p:pic>
        <p:nvPicPr>
          <p:cNvPr id="216" name="Google Shape;216;p21"/>
          <p:cNvPicPr preferRelativeResize="0"/>
          <p:nvPr/>
        </p:nvPicPr>
        <p:blipFill>
          <a:blip r:embed="rId5">
            <a:alphaModFix/>
          </a:blip>
          <a:stretch>
            <a:fillRect/>
          </a:stretch>
        </p:blipFill>
        <p:spPr>
          <a:xfrm>
            <a:off x="468250" y="3422963"/>
            <a:ext cx="388500" cy="388500"/>
          </a:xfrm>
          <a:prstGeom prst="rect">
            <a:avLst/>
          </a:prstGeom>
          <a:noFill/>
          <a:ln>
            <a:noFill/>
          </a:ln>
        </p:spPr>
      </p:pic>
      <p:pic>
        <p:nvPicPr>
          <p:cNvPr id="217" name="Google Shape;217;p21"/>
          <p:cNvPicPr preferRelativeResize="0"/>
          <p:nvPr/>
        </p:nvPicPr>
        <p:blipFill rotWithShape="1">
          <a:blip r:embed="rId6">
            <a:alphaModFix/>
          </a:blip>
          <a:srcRect l="6339" t="4664" r="8560" b="5106"/>
          <a:stretch/>
        </p:blipFill>
        <p:spPr>
          <a:xfrm>
            <a:off x="1292800" y="2781225"/>
            <a:ext cx="662700" cy="702600"/>
          </a:xfrm>
          <a:prstGeom prst="rect">
            <a:avLst/>
          </a:prstGeom>
          <a:noFill/>
          <a:ln>
            <a:noFill/>
          </a:ln>
        </p:spPr>
      </p:pic>
      <p:pic>
        <p:nvPicPr>
          <p:cNvPr id="218" name="Google Shape;218;p21"/>
          <p:cNvPicPr preferRelativeResize="0"/>
          <p:nvPr/>
        </p:nvPicPr>
        <p:blipFill rotWithShape="1">
          <a:blip r:embed="rId7">
            <a:alphaModFix/>
          </a:blip>
          <a:srcRect l="17559" r="10206" b="6985"/>
          <a:stretch/>
        </p:blipFill>
        <p:spPr>
          <a:xfrm>
            <a:off x="2348637" y="2735770"/>
            <a:ext cx="272950" cy="981309"/>
          </a:xfrm>
          <a:prstGeom prst="rect">
            <a:avLst/>
          </a:prstGeom>
          <a:noFill/>
          <a:ln>
            <a:noFill/>
          </a:ln>
        </p:spPr>
      </p:pic>
      <p:pic>
        <p:nvPicPr>
          <p:cNvPr id="219" name="Google Shape;219;p21"/>
          <p:cNvPicPr preferRelativeResize="0"/>
          <p:nvPr/>
        </p:nvPicPr>
        <p:blipFill>
          <a:blip r:embed="rId8">
            <a:alphaModFix/>
          </a:blip>
          <a:stretch>
            <a:fillRect/>
          </a:stretch>
        </p:blipFill>
        <p:spPr>
          <a:xfrm>
            <a:off x="7485038" y="2781225"/>
            <a:ext cx="1426310" cy="981300"/>
          </a:xfrm>
          <a:prstGeom prst="rect">
            <a:avLst/>
          </a:prstGeom>
          <a:noFill/>
          <a:ln>
            <a:noFill/>
          </a:ln>
        </p:spPr>
      </p:pic>
      <p:pic>
        <p:nvPicPr>
          <p:cNvPr id="220" name="Google Shape;220;p21"/>
          <p:cNvPicPr preferRelativeResize="0"/>
          <p:nvPr/>
        </p:nvPicPr>
        <p:blipFill>
          <a:blip r:embed="rId9">
            <a:alphaModFix/>
          </a:blip>
          <a:stretch>
            <a:fillRect/>
          </a:stretch>
        </p:blipFill>
        <p:spPr>
          <a:xfrm>
            <a:off x="3254087" y="2553300"/>
            <a:ext cx="1426299" cy="1158456"/>
          </a:xfrm>
          <a:prstGeom prst="rect">
            <a:avLst/>
          </a:prstGeom>
          <a:noFill/>
          <a:ln>
            <a:noFill/>
          </a:ln>
        </p:spPr>
      </p:pic>
      <p:pic>
        <p:nvPicPr>
          <p:cNvPr id="221" name="Google Shape;221;p21"/>
          <p:cNvPicPr preferRelativeResize="0"/>
          <p:nvPr/>
        </p:nvPicPr>
        <p:blipFill>
          <a:blip r:embed="rId10">
            <a:alphaModFix/>
          </a:blip>
          <a:stretch>
            <a:fillRect/>
          </a:stretch>
        </p:blipFill>
        <p:spPr>
          <a:xfrm>
            <a:off x="5360111" y="2942325"/>
            <a:ext cx="1558378" cy="568200"/>
          </a:xfrm>
          <a:prstGeom prst="rect">
            <a:avLst/>
          </a:prstGeom>
          <a:noFill/>
          <a:ln>
            <a:noFill/>
          </a:ln>
        </p:spPr>
      </p:pic>
      <p:sp>
        <p:nvSpPr>
          <p:cNvPr id="222" name="Google Shape;222;p21"/>
          <p:cNvSpPr/>
          <p:nvPr/>
        </p:nvSpPr>
        <p:spPr>
          <a:xfrm>
            <a:off x="939038" y="3189925"/>
            <a:ext cx="314400" cy="1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1"/>
          <p:cNvSpPr/>
          <p:nvPr/>
        </p:nvSpPr>
        <p:spPr>
          <a:xfrm>
            <a:off x="1994863" y="3189925"/>
            <a:ext cx="314400" cy="1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1"/>
          <p:cNvSpPr/>
          <p:nvPr/>
        </p:nvSpPr>
        <p:spPr>
          <a:xfrm>
            <a:off x="2700450" y="3189925"/>
            <a:ext cx="314400" cy="1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p:nvPr/>
        </p:nvSpPr>
        <p:spPr>
          <a:xfrm>
            <a:off x="4919613" y="3189925"/>
            <a:ext cx="314400" cy="1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1"/>
          <p:cNvSpPr/>
          <p:nvPr/>
        </p:nvSpPr>
        <p:spPr>
          <a:xfrm>
            <a:off x="7044575" y="3189925"/>
            <a:ext cx="314400" cy="13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txBox="1"/>
          <p:nvPr/>
        </p:nvSpPr>
        <p:spPr>
          <a:xfrm>
            <a:off x="7590525" y="3859950"/>
            <a:ext cx="1298400" cy="9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a:solidFill>
                  <a:schemeClr val="dk2"/>
                </a:solidFill>
                <a:latin typeface="Montserrat"/>
                <a:ea typeface="Montserrat"/>
                <a:cs typeface="Montserrat"/>
                <a:sym typeface="Montserrat"/>
              </a:rPr>
              <a:t>Giao diện giám sát các chỉ tiêu chất lượng trên ứng dụng</a:t>
            </a:r>
            <a:endParaRPr sz="1000">
              <a:solidFill>
                <a:schemeClr val="dk2"/>
              </a:solidFill>
              <a:latin typeface="Montserrat"/>
              <a:ea typeface="Montserrat"/>
              <a:cs typeface="Montserrat"/>
              <a:sym typeface="Montserrat"/>
            </a:endParaRPr>
          </a:p>
        </p:txBody>
      </p:sp>
      <p:sp>
        <p:nvSpPr>
          <p:cNvPr id="228" name="Google Shape;228;p21"/>
          <p:cNvSpPr txBox="1"/>
          <p:nvPr/>
        </p:nvSpPr>
        <p:spPr>
          <a:xfrm>
            <a:off x="5490100" y="3859950"/>
            <a:ext cx="1298400" cy="9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a:solidFill>
                  <a:schemeClr val="dk2"/>
                </a:solidFill>
                <a:latin typeface="Montserrat"/>
                <a:ea typeface="Montserrat"/>
                <a:cs typeface="Montserrat"/>
                <a:sym typeface="Montserrat"/>
              </a:rPr>
              <a:t>Lưu trữ các chỉ tiêu chất lượng của bộ điều khiển PID</a:t>
            </a:r>
            <a:endParaRPr sz="1000">
              <a:solidFill>
                <a:schemeClr val="dk2"/>
              </a:solidFill>
              <a:latin typeface="Montserrat"/>
              <a:ea typeface="Montserrat"/>
              <a:cs typeface="Montserrat"/>
              <a:sym typeface="Montserrat"/>
            </a:endParaRPr>
          </a:p>
        </p:txBody>
      </p:sp>
      <p:sp>
        <p:nvSpPr>
          <p:cNvPr id="229" name="Google Shape;229;p21"/>
          <p:cNvSpPr txBox="1"/>
          <p:nvPr/>
        </p:nvSpPr>
        <p:spPr>
          <a:xfrm>
            <a:off x="3318025" y="3859950"/>
            <a:ext cx="1298400" cy="9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a:solidFill>
                  <a:schemeClr val="dk2"/>
                </a:solidFill>
                <a:latin typeface="Montserrat"/>
                <a:ea typeface="Montserrat"/>
                <a:cs typeface="Montserrat"/>
                <a:sym typeface="Montserrat"/>
              </a:rPr>
              <a:t>Môi trường hỗ trợ tính toán các chỉ tiêu chất lượng</a:t>
            </a:r>
            <a:endParaRPr sz="1000">
              <a:solidFill>
                <a:schemeClr val="dk2"/>
              </a:solidFill>
              <a:latin typeface="Montserrat"/>
              <a:ea typeface="Montserrat"/>
              <a:cs typeface="Montserrat"/>
              <a:sym typeface="Montserrat"/>
            </a:endParaRPr>
          </a:p>
        </p:txBody>
      </p:sp>
      <p:sp>
        <p:nvSpPr>
          <p:cNvPr id="230" name="Google Shape;230;p21"/>
          <p:cNvSpPr txBox="1"/>
          <p:nvPr/>
        </p:nvSpPr>
        <p:spPr>
          <a:xfrm>
            <a:off x="932200" y="3859950"/>
            <a:ext cx="1298400" cy="98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a:solidFill>
                  <a:schemeClr val="dk2"/>
                </a:solidFill>
                <a:latin typeface="Montserrat"/>
                <a:ea typeface="Montserrat"/>
                <a:cs typeface="Montserrat"/>
                <a:sym typeface="Montserrat"/>
              </a:rPr>
              <a:t>Các dữ liệu quá trình của đối tượng bao gồm: SP,CV,PV,...</a:t>
            </a:r>
            <a:endParaRPr sz="1000">
              <a:solidFill>
                <a:schemeClr val="dk2"/>
              </a:solidFill>
              <a:latin typeface="Montserrat"/>
              <a:ea typeface="Montserrat"/>
              <a:cs typeface="Montserrat"/>
              <a:sym typeface="Montserrat"/>
            </a:endParaRPr>
          </a:p>
        </p:txBody>
      </p:sp>
      <p:sp>
        <p:nvSpPr>
          <p:cNvPr id="231" name="Google Shape;231;p21"/>
          <p:cNvSpPr txBox="1"/>
          <p:nvPr/>
        </p:nvSpPr>
        <p:spPr>
          <a:xfrm>
            <a:off x="1145950" y="2153088"/>
            <a:ext cx="8709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a:solidFill>
                  <a:schemeClr val="dk2"/>
                </a:solidFill>
                <a:latin typeface="Montserrat"/>
                <a:ea typeface="Montserrat"/>
                <a:cs typeface="Montserrat"/>
                <a:sym typeface="Montserrat"/>
              </a:rPr>
              <a:t>Đối tượng</a:t>
            </a:r>
            <a:endParaRPr sz="1000" b="1">
              <a:solidFill>
                <a:schemeClr val="dk2"/>
              </a:solidFill>
              <a:latin typeface="Montserrat"/>
              <a:ea typeface="Montserrat"/>
              <a:cs typeface="Montserrat"/>
              <a:sym typeface="Montserrat"/>
            </a:endParaRPr>
          </a:p>
        </p:txBody>
      </p:sp>
      <p:sp>
        <p:nvSpPr>
          <p:cNvPr id="232" name="Google Shape;232;p21"/>
          <p:cNvSpPr txBox="1"/>
          <p:nvPr/>
        </p:nvSpPr>
        <p:spPr>
          <a:xfrm>
            <a:off x="3491075" y="2153088"/>
            <a:ext cx="8709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a:solidFill>
                  <a:schemeClr val="dk2"/>
                </a:solidFill>
                <a:latin typeface="Montserrat"/>
                <a:ea typeface="Montserrat"/>
                <a:cs typeface="Montserrat"/>
                <a:sym typeface="Montserrat"/>
              </a:rPr>
              <a:t>Node red</a:t>
            </a:r>
            <a:endParaRPr sz="1000" b="1">
              <a:solidFill>
                <a:schemeClr val="dk2"/>
              </a:solidFill>
              <a:latin typeface="Montserrat"/>
              <a:ea typeface="Montserrat"/>
              <a:cs typeface="Montserrat"/>
              <a:sym typeface="Montserrat"/>
            </a:endParaRPr>
          </a:p>
        </p:txBody>
      </p:sp>
      <p:sp>
        <p:nvSpPr>
          <p:cNvPr id="233" name="Google Shape;233;p21"/>
          <p:cNvSpPr txBox="1"/>
          <p:nvPr/>
        </p:nvSpPr>
        <p:spPr>
          <a:xfrm>
            <a:off x="5917600" y="2153088"/>
            <a:ext cx="8709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a:solidFill>
                  <a:schemeClr val="dk2"/>
                </a:solidFill>
                <a:latin typeface="Montserrat"/>
                <a:ea typeface="Montserrat"/>
                <a:cs typeface="Montserrat"/>
                <a:sym typeface="Montserrat"/>
              </a:rPr>
              <a:t>Cloud</a:t>
            </a:r>
            <a:endParaRPr sz="1000" b="1">
              <a:solidFill>
                <a:schemeClr val="dk2"/>
              </a:solidFill>
              <a:latin typeface="Montserrat"/>
              <a:ea typeface="Montserrat"/>
              <a:cs typeface="Montserrat"/>
              <a:sym typeface="Montserrat"/>
            </a:endParaRPr>
          </a:p>
        </p:txBody>
      </p:sp>
      <p:sp>
        <p:nvSpPr>
          <p:cNvPr id="234" name="Google Shape;234;p21"/>
          <p:cNvSpPr txBox="1"/>
          <p:nvPr/>
        </p:nvSpPr>
        <p:spPr>
          <a:xfrm>
            <a:off x="7762750" y="2153088"/>
            <a:ext cx="870900" cy="40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b="1">
                <a:solidFill>
                  <a:schemeClr val="dk2"/>
                </a:solidFill>
                <a:latin typeface="Montserrat"/>
                <a:ea typeface="Montserrat"/>
                <a:cs typeface="Montserrat"/>
                <a:sym typeface="Montserrat"/>
              </a:rPr>
              <a:t>Ứng dụng</a:t>
            </a:r>
            <a:endParaRPr sz="1000" b="1">
              <a:solidFill>
                <a:schemeClr val="dk2"/>
              </a:solidFill>
              <a:latin typeface="Montserrat"/>
              <a:ea typeface="Montserrat"/>
              <a:cs typeface="Montserrat"/>
              <a:sym typeface="Montserrat"/>
            </a:endParaRPr>
          </a:p>
        </p:txBody>
      </p:sp>
      <p:sp>
        <p:nvSpPr>
          <p:cNvPr id="235" name="Google Shape;235;p21"/>
          <p:cNvSpPr txBox="1"/>
          <p:nvPr/>
        </p:nvSpPr>
        <p:spPr>
          <a:xfrm>
            <a:off x="2352775" y="1601175"/>
            <a:ext cx="4131900" cy="400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vi" b="1">
                <a:solidFill>
                  <a:schemeClr val="dk2"/>
                </a:solidFill>
                <a:latin typeface="Montserrat"/>
                <a:ea typeface="Montserrat"/>
                <a:cs typeface="Montserrat"/>
                <a:sym typeface="Montserrat"/>
              </a:rPr>
              <a:t>Sơ đồ quá trình đánh giá và giám sát</a:t>
            </a:r>
            <a:endParaRPr b="1">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22"/>
          <p:cNvSpPr txBox="1">
            <a:spLocks noGrp="1"/>
          </p:cNvSpPr>
          <p:nvPr>
            <p:ph type="title"/>
          </p:nvPr>
        </p:nvSpPr>
        <p:spPr>
          <a:xfrm>
            <a:off x="283100" y="357650"/>
            <a:ext cx="30903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500" u="sng">
                <a:solidFill>
                  <a:schemeClr val="dk2"/>
                </a:solidFill>
              </a:rPr>
              <a:t>III.  Giải pháp: </a:t>
            </a:r>
            <a:endParaRPr sz="2500" u="sng">
              <a:solidFill>
                <a:schemeClr val="dk2"/>
              </a:solidFill>
              <a:latin typeface="Montserrat"/>
              <a:ea typeface="Montserrat"/>
              <a:cs typeface="Montserrat"/>
              <a:sym typeface="Montserrat"/>
            </a:endParaRPr>
          </a:p>
        </p:txBody>
      </p:sp>
      <p:sp>
        <p:nvSpPr>
          <p:cNvPr id="241" name="Google Shape;241;p22"/>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dk2"/>
                </a:solidFill>
                <a:latin typeface="Montserrat"/>
                <a:ea typeface="Montserrat"/>
                <a:cs typeface="Montserrat"/>
                <a:sym typeface="Montserrat"/>
              </a:rPr>
              <a:t>Tìm kiếm ứng dụng số hóa trong công nghiệp với SIMATIC IOT 2050</a:t>
            </a:r>
            <a:endParaRPr sz="1800">
              <a:solidFill>
                <a:schemeClr val="dk2"/>
              </a:solidFill>
            </a:endParaRPr>
          </a:p>
        </p:txBody>
      </p:sp>
      <p:sp>
        <p:nvSpPr>
          <p:cNvPr id="242" name="Google Shape;242;p2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vi"/>
              <a:t>•</a:t>
            </a:r>
            <a:endParaRPr/>
          </a:p>
        </p:txBody>
      </p:sp>
      <p:sp>
        <p:nvSpPr>
          <p:cNvPr id="243" name="Google Shape;243;p22"/>
          <p:cNvSpPr txBox="1"/>
          <p:nvPr/>
        </p:nvSpPr>
        <p:spPr>
          <a:xfrm>
            <a:off x="431350" y="959625"/>
            <a:ext cx="70737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2"/>
              </a:buClr>
              <a:buSzPts val="1800"/>
              <a:buFont typeface="Montserrat"/>
              <a:buAutoNum type="arabicPeriod"/>
            </a:pPr>
            <a:r>
              <a:rPr lang="vi" sz="1800" b="1">
                <a:solidFill>
                  <a:schemeClr val="dk2"/>
                </a:solidFill>
                <a:latin typeface="Montserrat"/>
                <a:ea typeface="Montserrat"/>
                <a:cs typeface="Montserrat"/>
                <a:sym typeface="Montserrat"/>
              </a:rPr>
              <a:t>Đánh giá và giám sát chất lượng bộ điều khiển PID:</a:t>
            </a:r>
            <a:endParaRPr sz="1800" b="1">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sp>
        <p:nvSpPr>
          <p:cNvPr id="248" name="Google Shape;248;p23"/>
          <p:cNvSpPr txBox="1">
            <a:spLocks noGrp="1"/>
          </p:cNvSpPr>
          <p:nvPr>
            <p:ph type="title"/>
          </p:nvPr>
        </p:nvSpPr>
        <p:spPr>
          <a:xfrm>
            <a:off x="283100" y="433850"/>
            <a:ext cx="30903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500" u="sng">
                <a:solidFill>
                  <a:schemeClr val="dk2"/>
                </a:solidFill>
              </a:rPr>
              <a:t>III.  Giải pháp:</a:t>
            </a:r>
            <a:r>
              <a:rPr lang="vi" sz="2500" u="sng"/>
              <a:t> </a:t>
            </a:r>
            <a:endParaRPr sz="2500" u="sng">
              <a:latin typeface="Montserrat"/>
              <a:ea typeface="Montserrat"/>
              <a:cs typeface="Montserrat"/>
              <a:sym typeface="Montserrat"/>
            </a:endParaRPr>
          </a:p>
        </p:txBody>
      </p:sp>
      <p:sp>
        <p:nvSpPr>
          <p:cNvPr id="249" name="Google Shape;249;p23"/>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dk2"/>
                </a:solidFill>
                <a:latin typeface="Montserrat"/>
                <a:ea typeface="Montserrat"/>
                <a:cs typeface="Montserrat"/>
                <a:sym typeface="Montserrat"/>
              </a:rPr>
              <a:t>Tìm kiếm ứng dụng số hóa trong công nghiệp với SIMATIC IOT 2050</a:t>
            </a:r>
            <a:endParaRPr sz="1800">
              <a:solidFill>
                <a:schemeClr val="dk2"/>
              </a:solidFill>
            </a:endParaRPr>
          </a:p>
        </p:txBody>
      </p:sp>
      <p:sp>
        <p:nvSpPr>
          <p:cNvPr id="250" name="Google Shape;250;p23"/>
          <p:cNvSpPr txBox="1"/>
          <p:nvPr/>
        </p:nvSpPr>
        <p:spPr>
          <a:xfrm>
            <a:off x="431350" y="883425"/>
            <a:ext cx="8432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dk2"/>
                </a:solidFill>
                <a:latin typeface="Montserrat"/>
                <a:ea typeface="Montserrat"/>
                <a:cs typeface="Montserrat"/>
                <a:sym typeface="Montserrat"/>
              </a:rPr>
              <a:t>2.   Cải thiện kết quả của chế độ tự động dò thông số của PLC:</a:t>
            </a:r>
            <a:endParaRPr sz="1800" b="1">
              <a:solidFill>
                <a:schemeClr val="dk2"/>
              </a:solidFill>
              <a:latin typeface="Montserrat"/>
              <a:ea typeface="Montserrat"/>
              <a:cs typeface="Montserrat"/>
              <a:sym typeface="Montserrat"/>
            </a:endParaRPr>
          </a:p>
        </p:txBody>
      </p:sp>
      <p:sp>
        <p:nvSpPr>
          <p:cNvPr id="253" name="Google Shape;253;p23"/>
          <p:cNvSpPr txBox="1"/>
          <p:nvPr/>
        </p:nvSpPr>
        <p:spPr>
          <a:xfrm>
            <a:off x="335467" y="4740963"/>
            <a:ext cx="2510386" cy="304891"/>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vi" sz="1000" b="1">
                <a:solidFill>
                  <a:srgbClr val="1B786E"/>
                </a:solidFill>
                <a:latin typeface="Roboto"/>
                <a:ea typeface="Roboto"/>
                <a:cs typeface="Roboto"/>
                <a:sym typeface="Roboto"/>
              </a:rPr>
              <a:t>Đối tượng điều khiển </a:t>
            </a:r>
            <a:endParaRPr sz="1000" b="1">
              <a:solidFill>
                <a:srgbClr val="1B786E"/>
              </a:solidFill>
              <a:latin typeface="Roboto"/>
              <a:ea typeface="Roboto"/>
              <a:cs typeface="Roboto"/>
              <a:sym typeface="Roboto"/>
            </a:endParaRPr>
          </a:p>
        </p:txBody>
      </p:sp>
      <p:sp>
        <p:nvSpPr>
          <p:cNvPr id="266" name="Google Shape;266;p23"/>
          <p:cNvSpPr txBox="1"/>
          <p:nvPr/>
        </p:nvSpPr>
        <p:spPr>
          <a:xfrm>
            <a:off x="5607721" y="1236359"/>
            <a:ext cx="819144" cy="197688"/>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1500">
              <a:solidFill>
                <a:schemeClr val="dk2"/>
              </a:solidFill>
              <a:latin typeface="Roboto"/>
              <a:ea typeface="Roboto"/>
              <a:cs typeface="Roboto"/>
              <a:sym typeface="Roboto"/>
            </a:endParaRPr>
          </a:p>
        </p:txBody>
      </p:sp>
      <p:grpSp>
        <p:nvGrpSpPr>
          <p:cNvPr id="272" name="Google Shape;272;p23"/>
          <p:cNvGrpSpPr/>
          <p:nvPr/>
        </p:nvGrpSpPr>
        <p:grpSpPr>
          <a:xfrm>
            <a:off x="1789897" y="1158264"/>
            <a:ext cx="7766815" cy="1602831"/>
            <a:chOff x="-2679145" y="1870275"/>
            <a:chExt cx="5534229" cy="1821270"/>
          </a:xfrm>
        </p:grpSpPr>
        <p:sp>
          <p:nvSpPr>
            <p:cNvPr id="273" name="Google Shape;273;p23"/>
            <p:cNvSpPr txBox="1"/>
            <p:nvPr/>
          </p:nvSpPr>
          <p:spPr>
            <a:xfrm>
              <a:off x="1957410" y="187027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endParaRPr sz="1500">
                <a:solidFill>
                  <a:schemeClr val="dk2"/>
                </a:solidFill>
                <a:latin typeface="Roboto"/>
                <a:ea typeface="Roboto"/>
                <a:cs typeface="Roboto"/>
                <a:sym typeface="Roboto"/>
              </a:endParaRPr>
            </a:p>
          </p:txBody>
        </p:sp>
        <p:sp>
          <p:nvSpPr>
            <p:cNvPr id="274" name="Google Shape;274;p23"/>
            <p:cNvSpPr txBox="1"/>
            <p:nvPr/>
          </p:nvSpPr>
          <p:spPr>
            <a:xfrm>
              <a:off x="1349984" y="324514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vi" sz="1000" b="1">
                  <a:solidFill>
                    <a:srgbClr val="1B786E"/>
                  </a:solidFill>
                  <a:latin typeface="Roboto"/>
                  <a:ea typeface="Roboto"/>
                  <a:cs typeface="Roboto"/>
                  <a:sym typeface="Roboto"/>
                </a:rPr>
                <a:t>Lưu trữ </a:t>
              </a:r>
              <a:endParaRPr sz="1000" b="1">
                <a:solidFill>
                  <a:srgbClr val="1B786E"/>
                </a:solidFill>
                <a:latin typeface="Roboto"/>
                <a:ea typeface="Roboto"/>
                <a:cs typeface="Roboto"/>
                <a:sym typeface="Roboto"/>
              </a:endParaRPr>
            </a:p>
          </p:txBody>
        </p:sp>
        <p:sp>
          <p:nvSpPr>
            <p:cNvPr id="275" name="Google Shape;275;p23"/>
            <p:cNvSpPr txBox="1"/>
            <p:nvPr/>
          </p:nvSpPr>
          <p:spPr>
            <a:xfrm>
              <a:off x="-2679145" y="2333173"/>
              <a:ext cx="1545600" cy="737400"/>
            </a:xfrm>
            <a:prstGeom prst="rect">
              <a:avLst/>
            </a:prstGeom>
            <a:noFill/>
            <a:ln>
              <a:noFill/>
            </a:ln>
          </p:spPr>
          <p:txBody>
            <a:bodyPr spcFirstLastPara="1" wrap="square" lIns="91425" tIns="91425" rIns="91425" bIns="91425" anchor="t" anchorCtr="0">
              <a:noAutofit/>
            </a:bodyPr>
            <a:lstStyle/>
            <a:p>
              <a:pPr marL="177800" lvl="0" algn="l" rtl="0">
                <a:lnSpc>
                  <a:spcPct val="115000"/>
                </a:lnSpc>
                <a:spcBef>
                  <a:spcPts val="0"/>
                </a:spcBef>
                <a:spcAft>
                  <a:spcPts val="0"/>
                </a:spcAft>
                <a:buClr>
                  <a:srgbClr val="1B786E"/>
                </a:buClr>
                <a:buSzPts val="800"/>
              </a:pPr>
              <a:r>
                <a:rPr lang="en-US" sz="1000">
                  <a:solidFill>
                    <a:srgbClr val="1B786E"/>
                  </a:solidFill>
                  <a:latin typeface="Roboto"/>
                  <a:ea typeface="Roboto"/>
                  <a:cs typeface="Roboto"/>
                  <a:sym typeface="Roboto"/>
                </a:rPr>
                <a:t>Bao gồm giao diện cho người dùng tương tác, các thuật toán để tính toán ra các bộ thông số PID đồng thời thử nghiệm chúng và đánh giá kết quả</a:t>
              </a:r>
              <a:endParaRPr sz="1000">
                <a:solidFill>
                  <a:srgbClr val="1B786E"/>
                </a:solidFill>
                <a:latin typeface="Roboto"/>
                <a:ea typeface="Roboto"/>
                <a:cs typeface="Roboto"/>
                <a:sym typeface="Roboto"/>
              </a:endParaRPr>
            </a:p>
          </p:txBody>
        </p:sp>
      </p:grpSp>
      <p:pic>
        <p:nvPicPr>
          <p:cNvPr id="279" name="Google Shape;279;p23"/>
          <p:cNvPicPr preferRelativeResize="0"/>
          <p:nvPr/>
        </p:nvPicPr>
        <p:blipFill>
          <a:blip r:embed="rId3">
            <a:alphaModFix/>
          </a:blip>
          <a:stretch>
            <a:fillRect/>
          </a:stretch>
        </p:blipFill>
        <p:spPr>
          <a:xfrm>
            <a:off x="77157" y="3374537"/>
            <a:ext cx="568186" cy="568200"/>
          </a:xfrm>
          <a:prstGeom prst="rect">
            <a:avLst/>
          </a:prstGeom>
          <a:noFill/>
          <a:ln>
            <a:noFill/>
          </a:ln>
        </p:spPr>
      </p:pic>
      <p:pic>
        <p:nvPicPr>
          <p:cNvPr id="280" name="Google Shape;280;p23"/>
          <p:cNvPicPr preferRelativeResize="0"/>
          <p:nvPr/>
        </p:nvPicPr>
        <p:blipFill rotWithShape="1">
          <a:blip r:embed="rId4">
            <a:alphaModFix/>
          </a:blip>
          <a:srcRect l="15823" t="9625" r="15823" b="11602"/>
          <a:stretch/>
        </p:blipFill>
        <p:spPr>
          <a:xfrm>
            <a:off x="124087" y="3993700"/>
            <a:ext cx="474325" cy="307800"/>
          </a:xfrm>
          <a:prstGeom prst="rect">
            <a:avLst/>
          </a:prstGeom>
          <a:noFill/>
          <a:ln>
            <a:noFill/>
          </a:ln>
        </p:spPr>
      </p:pic>
      <p:pic>
        <p:nvPicPr>
          <p:cNvPr id="281" name="Google Shape;281;p23"/>
          <p:cNvPicPr preferRelativeResize="0"/>
          <p:nvPr/>
        </p:nvPicPr>
        <p:blipFill>
          <a:blip r:embed="rId5">
            <a:alphaModFix/>
          </a:blip>
          <a:stretch>
            <a:fillRect/>
          </a:stretch>
        </p:blipFill>
        <p:spPr>
          <a:xfrm>
            <a:off x="166988" y="4352463"/>
            <a:ext cx="388500" cy="388500"/>
          </a:xfrm>
          <a:prstGeom prst="rect">
            <a:avLst/>
          </a:prstGeom>
          <a:noFill/>
          <a:ln>
            <a:noFill/>
          </a:ln>
        </p:spPr>
      </p:pic>
      <p:pic>
        <p:nvPicPr>
          <p:cNvPr id="282" name="Google Shape;282;p23"/>
          <p:cNvPicPr preferRelativeResize="0"/>
          <p:nvPr/>
        </p:nvPicPr>
        <p:blipFill rotWithShape="1">
          <a:blip r:embed="rId6">
            <a:alphaModFix/>
          </a:blip>
          <a:srcRect l="6339" t="4664" r="8560" b="5106"/>
          <a:stretch/>
        </p:blipFill>
        <p:spPr>
          <a:xfrm>
            <a:off x="991538" y="3710725"/>
            <a:ext cx="662700" cy="702600"/>
          </a:xfrm>
          <a:prstGeom prst="rect">
            <a:avLst/>
          </a:prstGeom>
          <a:noFill/>
          <a:ln>
            <a:noFill/>
          </a:ln>
        </p:spPr>
      </p:pic>
      <p:pic>
        <p:nvPicPr>
          <p:cNvPr id="285" name="Google Shape;285;p23"/>
          <p:cNvPicPr preferRelativeResize="0"/>
          <p:nvPr/>
        </p:nvPicPr>
        <p:blipFill>
          <a:blip r:embed="rId7">
            <a:alphaModFix/>
          </a:blip>
          <a:stretch>
            <a:fillRect/>
          </a:stretch>
        </p:blipFill>
        <p:spPr>
          <a:xfrm>
            <a:off x="9487" y="1553632"/>
            <a:ext cx="1954826" cy="1466154"/>
          </a:xfrm>
          <a:prstGeom prst="rect">
            <a:avLst/>
          </a:prstGeom>
          <a:noFill/>
          <a:ln>
            <a:noFill/>
          </a:ln>
        </p:spPr>
      </p:pic>
      <p:pic>
        <p:nvPicPr>
          <p:cNvPr id="286" name="Google Shape;286;p23"/>
          <p:cNvPicPr preferRelativeResize="0"/>
          <p:nvPr/>
        </p:nvPicPr>
        <p:blipFill>
          <a:blip r:embed="rId8">
            <a:alphaModFix/>
          </a:blip>
          <a:stretch>
            <a:fillRect/>
          </a:stretch>
        </p:blipFill>
        <p:spPr>
          <a:xfrm>
            <a:off x="182162" y="1653932"/>
            <a:ext cx="1622524" cy="873051"/>
          </a:xfrm>
          <a:prstGeom prst="rect">
            <a:avLst/>
          </a:prstGeom>
          <a:noFill/>
          <a:ln>
            <a:noFill/>
          </a:ln>
        </p:spPr>
      </p:pic>
      <p:pic>
        <p:nvPicPr>
          <p:cNvPr id="287" name="Google Shape;287;p23"/>
          <p:cNvPicPr preferRelativeResize="0"/>
          <p:nvPr/>
        </p:nvPicPr>
        <p:blipFill rotWithShape="1">
          <a:blip r:embed="rId9">
            <a:alphaModFix/>
          </a:blip>
          <a:srcRect l="5392"/>
          <a:stretch/>
        </p:blipFill>
        <p:spPr>
          <a:xfrm>
            <a:off x="4471225" y="2368319"/>
            <a:ext cx="2103589" cy="1400297"/>
          </a:xfrm>
          <a:prstGeom prst="rect">
            <a:avLst/>
          </a:prstGeom>
          <a:noFill/>
          <a:ln>
            <a:noFill/>
          </a:ln>
        </p:spPr>
      </p:pic>
      <p:pic>
        <p:nvPicPr>
          <p:cNvPr id="288" name="Google Shape;288;p23"/>
          <p:cNvPicPr preferRelativeResize="0"/>
          <p:nvPr/>
        </p:nvPicPr>
        <p:blipFill>
          <a:blip r:embed="rId10">
            <a:alphaModFix/>
          </a:blip>
          <a:stretch>
            <a:fillRect/>
          </a:stretch>
        </p:blipFill>
        <p:spPr>
          <a:xfrm>
            <a:off x="7488695" y="2735685"/>
            <a:ext cx="568202" cy="568202"/>
          </a:xfrm>
          <a:prstGeom prst="rect">
            <a:avLst/>
          </a:prstGeom>
          <a:noFill/>
          <a:ln>
            <a:noFill/>
          </a:ln>
        </p:spPr>
      </p:pic>
      <p:sp>
        <p:nvSpPr>
          <p:cNvPr id="289" name="Google Shape;289;p23"/>
          <p:cNvSpPr/>
          <p:nvPr/>
        </p:nvSpPr>
        <p:spPr>
          <a:xfrm>
            <a:off x="598400" y="3995875"/>
            <a:ext cx="388500" cy="132300"/>
          </a:xfrm>
          <a:prstGeom prst="leftRightArrow">
            <a:avLst>
              <a:gd name="adj1" fmla="val 50000"/>
              <a:gd name="adj2" fmla="val 50000"/>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rot="5400000">
            <a:off x="764217" y="3222024"/>
            <a:ext cx="458413" cy="233839"/>
          </a:xfrm>
          <a:prstGeom prst="leftRightArrow">
            <a:avLst>
              <a:gd name="adj1" fmla="val 50000"/>
              <a:gd name="adj2" fmla="val 50000"/>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Arrow: Right 1">
            <a:extLst>
              <a:ext uri="{FF2B5EF4-FFF2-40B4-BE49-F238E27FC236}">
                <a16:creationId xmlns:a16="http://schemas.microsoft.com/office/drawing/2014/main" id="{0D181693-7119-4B35-8B02-465AC7BCF8E1}"/>
              </a:ext>
            </a:extLst>
          </p:cNvPr>
          <p:cNvSpPr/>
          <p:nvPr/>
        </p:nvSpPr>
        <p:spPr>
          <a:xfrm rot="1788510">
            <a:off x="3622136" y="2534789"/>
            <a:ext cx="704033" cy="12876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92214A83-1107-401E-8FB8-1798AD96EBF0}"/>
              </a:ext>
            </a:extLst>
          </p:cNvPr>
          <p:cNvSpPr/>
          <p:nvPr/>
        </p:nvSpPr>
        <p:spPr>
          <a:xfrm rot="19793156">
            <a:off x="3702590" y="3497823"/>
            <a:ext cx="704033" cy="12876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267;p23">
            <a:extLst>
              <a:ext uri="{FF2B5EF4-FFF2-40B4-BE49-F238E27FC236}">
                <a16:creationId xmlns:a16="http://schemas.microsoft.com/office/drawing/2014/main" id="{B3A6FA58-E284-4560-85AE-6B937490F122}"/>
              </a:ext>
            </a:extLst>
          </p:cNvPr>
          <p:cNvSpPr txBox="1"/>
          <p:nvPr/>
        </p:nvSpPr>
        <p:spPr>
          <a:xfrm>
            <a:off x="335467" y="1268861"/>
            <a:ext cx="1974841" cy="36587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vi" sz="1000" b="1">
                <a:solidFill>
                  <a:srgbClr val="1B786E"/>
                </a:solidFill>
                <a:latin typeface="Roboto"/>
                <a:ea typeface="Roboto"/>
                <a:cs typeface="Roboto"/>
                <a:sym typeface="Roboto"/>
              </a:rPr>
              <a:t>Ứng dụng trên máy tính</a:t>
            </a:r>
            <a:endParaRPr sz="1000" b="1">
              <a:solidFill>
                <a:srgbClr val="1B786E"/>
              </a:solidFill>
              <a:latin typeface="Roboto"/>
              <a:ea typeface="Roboto"/>
              <a:cs typeface="Roboto"/>
              <a:sym typeface="Roboto"/>
            </a:endParaRPr>
          </a:p>
        </p:txBody>
      </p:sp>
      <p:sp>
        <p:nvSpPr>
          <p:cNvPr id="55" name="TextBox 54">
            <a:extLst>
              <a:ext uri="{FF2B5EF4-FFF2-40B4-BE49-F238E27FC236}">
                <a16:creationId xmlns:a16="http://schemas.microsoft.com/office/drawing/2014/main" id="{8B18507B-DA97-4E02-AF61-FDD450CCCA97}"/>
              </a:ext>
            </a:extLst>
          </p:cNvPr>
          <p:cNvSpPr txBox="1"/>
          <p:nvPr/>
        </p:nvSpPr>
        <p:spPr>
          <a:xfrm>
            <a:off x="1828972" y="3598984"/>
            <a:ext cx="1954826" cy="1141979"/>
          </a:xfrm>
          <a:prstGeom prst="rect">
            <a:avLst/>
          </a:prstGeom>
          <a:noFill/>
        </p:spPr>
        <p:txBody>
          <a:bodyPr wrap="square">
            <a:spAutoFit/>
          </a:bodyPr>
          <a:lstStyle/>
          <a:p>
            <a:pPr marL="177800" marR="0" lvl="0" indent="0" algn="l" defTabSz="914400" rtl="0" eaLnBrk="1" fontAlgn="auto" latinLnBrk="0" hangingPunct="1">
              <a:lnSpc>
                <a:spcPct val="115000"/>
              </a:lnSpc>
              <a:spcBef>
                <a:spcPts val="0"/>
              </a:spcBef>
              <a:spcAft>
                <a:spcPts val="0"/>
              </a:spcAft>
              <a:buClr>
                <a:srgbClr val="1B786E"/>
              </a:buClr>
              <a:buSzPts val="800"/>
              <a:buFont typeface="Arial"/>
              <a:buNone/>
              <a:tabLst/>
              <a:defRPr/>
            </a:pPr>
            <a:r>
              <a:rPr lang="en-US" sz="1000">
                <a:solidFill>
                  <a:srgbClr val="1B786E"/>
                </a:solidFill>
                <a:latin typeface="Roboto"/>
                <a:ea typeface="Roboto"/>
                <a:cs typeface="Roboto"/>
                <a:sym typeface="Roboto"/>
              </a:rPr>
              <a:t>Được tích hợp chức năng PID autotune.</a:t>
            </a:r>
          </a:p>
          <a:p>
            <a:pPr marL="177800" marR="0" lvl="0" indent="0" algn="l" defTabSz="914400" rtl="0" eaLnBrk="1" fontAlgn="auto" latinLnBrk="0" hangingPunct="1">
              <a:lnSpc>
                <a:spcPct val="115000"/>
              </a:lnSpc>
              <a:spcBef>
                <a:spcPts val="0"/>
              </a:spcBef>
              <a:spcAft>
                <a:spcPts val="0"/>
              </a:spcAft>
              <a:buClr>
                <a:srgbClr val="1B786E"/>
              </a:buClr>
              <a:buSzPts val="800"/>
              <a:buFont typeface="Arial"/>
              <a:buNone/>
              <a:tabLst/>
              <a:defRPr/>
            </a:pPr>
            <a:r>
              <a:rPr kumimoji="0" lang="en-US" sz="1000" b="0" i="0" u="none" strike="noStrike" kern="0" cap="none" spc="0" normalizeH="0" baseline="0" noProof="0">
                <a:ln>
                  <a:noFill/>
                </a:ln>
                <a:solidFill>
                  <a:srgbClr val="1B786E"/>
                </a:solidFill>
                <a:effectLst/>
                <a:uLnTx/>
                <a:uFillTx/>
                <a:latin typeface="Roboto"/>
                <a:ea typeface="Roboto"/>
                <a:cs typeface="Roboto"/>
                <a:sym typeface="Roboto"/>
              </a:rPr>
              <a:t>Tra</a:t>
            </a:r>
            <a:r>
              <a:rPr lang="en-US" sz="1000">
                <a:solidFill>
                  <a:srgbClr val="1B786E"/>
                </a:solidFill>
                <a:latin typeface="Roboto"/>
                <a:ea typeface="Roboto"/>
                <a:cs typeface="Roboto"/>
                <a:sym typeface="Roboto"/>
              </a:rPr>
              <a:t>o đổi dữ liệu để tương tác các phần mềm .</a:t>
            </a:r>
          </a:p>
          <a:p>
            <a:pPr marL="177800" marR="0" lvl="0" indent="0" algn="l" defTabSz="914400" rtl="0" eaLnBrk="1" fontAlgn="auto" latinLnBrk="0" hangingPunct="1">
              <a:lnSpc>
                <a:spcPct val="115000"/>
              </a:lnSpc>
              <a:spcBef>
                <a:spcPts val="0"/>
              </a:spcBef>
              <a:spcAft>
                <a:spcPts val="0"/>
              </a:spcAft>
              <a:buClr>
                <a:srgbClr val="1B786E"/>
              </a:buClr>
              <a:buSzPts val="800"/>
              <a:buFont typeface="Arial"/>
              <a:buNone/>
              <a:tabLst/>
              <a:defRPr/>
            </a:pPr>
            <a:r>
              <a:rPr lang="en-US" sz="1000">
                <a:solidFill>
                  <a:srgbClr val="1B786E"/>
                </a:solidFill>
                <a:latin typeface="Roboto"/>
                <a:ea typeface="Roboto"/>
                <a:cs typeface="Roboto"/>
                <a:sym typeface="Roboto"/>
              </a:rPr>
              <a:t>Là đối tượng để thử nghiệm các thông số.</a:t>
            </a:r>
            <a:endParaRPr kumimoji="0" lang="vi-VN" sz="1000" b="0" i="0" u="none" strike="noStrike" kern="0" cap="none" spc="0" normalizeH="0" baseline="0" noProof="0">
              <a:ln>
                <a:noFill/>
              </a:ln>
              <a:solidFill>
                <a:srgbClr val="1B786E"/>
              </a:solidFill>
              <a:effectLst/>
              <a:uLnTx/>
              <a:uFillTx/>
              <a:latin typeface="Roboto"/>
              <a:ea typeface="Roboto"/>
              <a:cs typeface="Roboto"/>
              <a:sym typeface="Roboto"/>
            </a:endParaRPr>
          </a:p>
        </p:txBody>
      </p:sp>
      <p:sp>
        <p:nvSpPr>
          <p:cNvPr id="56" name="Google Shape;267;p23">
            <a:extLst>
              <a:ext uri="{FF2B5EF4-FFF2-40B4-BE49-F238E27FC236}">
                <a16:creationId xmlns:a16="http://schemas.microsoft.com/office/drawing/2014/main" id="{543C5586-54B2-4557-AD94-6E5035EB9F70}"/>
              </a:ext>
            </a:extLst>
          </p:cNvPr>
          <p:cNvSpPr txBox="1"/>
          <p:nvPr/>
        </p:nvSpPr>
        <p:spPr>
          <a:xfrm>
            <a:off x="5147592" y="2103774"/>
            <a:ext cx="1974841" cy="36587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US" sz="1000" b="1">
                <a:solidFill>
                  <a:srgbClr val="1B786E"/>
                </a:solidFill>
                <a:latin typeface="Roboto"/>
                <a:ea typeface="Roboto"/>
                <a:cs typeface="Roboto"/>
                <a:sym typeface="Roboto"/>
              </a:rPr>
              <a:t>Kết quả</a:t>
            </a:r>
            <a:endParaRPr sz="1000" b="1">
              <a:solidFill>
                <a:srgbClr val="1B786E"/>
              </a:solidFill>
              <a:latin typeface="Roboto"/>
              <a:ea typeface="Roboto"/>
              <a:cs typeface="Roboto"/>
              <a:sym typeface="Roboto"/>
            </a:endParaRPr>
          </a:p>
        </p:txBody>
      </p:sp>
      <p:sp>
        <p:nvSpPr>
          <p:cNvPr id="57" name="TextBox 56">
            <a:extLst>
              <a:ext uri="{FF2B5EF4-FFF2-40B4-BE49-F238E27FC236}">
                <a16:creationId xmlns:a16="http://schemas.microsoft.com/office/drawing/2014/main" id="{F36F5355-D65A-4F69-8C8F-C7D4A740DF73}"/>
              </a:ext>
            </a:extLst>
          </p:cNvPr>
          <p:cNvSpPr txBox="1"/>
          <p:nvPr/>
        </p:nvSpPr>
        <p:spPr>
          <a:xfrm>
            <a:off x="4402286" y="3768616"/>
            <a:ext cx="2109020" cy="965008"/>
          </a:xfrm>
          <a:prstGeom prst="rect">
            <a:avLst/>
          </a:prstGeom>
          <a:noFill/>
        </p:spPr>
        <p:txBody>
          <a:bodyPr wrap="square">
            <a:spAutoFit/>
          </a:bodyPr>
          <a:lstStyle/>
          <a:p>
            <a:pPr marL="177800" marR="0" lvl="0" indent="0" algn="l" defTabSz="914400" rtl="0" eaLnBrk="1" fontAlgn="auto" latinLnBrk="0" hangingPunct="1">
              <a:lnSpc>
                <a:spcPct val="115000"/>
              </a:lnSpc>
              <a:spcBef>
                <a:spcPts val="0"/>
              </a:spcBef>
              <a:spcAft>
                <a:spcPts val="0"/>
              </a:spcAft>
              <a:buClr>
                <a:srgbClr val="1B786E"/>
              </a:buClr>
              <a:buSzPts val="800"/>
              <a:buFont typeface="Arial"/>
              <a:buNone/>
              <a:tabLst/>
              <a:defRPr/>
            </a:pPr>
            <a:r>
              <a:rPr lang="en-US" sz="1000">
                <a:solidFill>
                  <a:srgbClr val="1B786E"/>
                </a:solidFill>
                <a:latin typeface="Roboto"/>
                <a:ea typeface="Roboto"/>
                <a:cs typeface="Roboto"/>
                <a:sym typeface="Roboto"/>
              </a:rPr>
              <a:t>Bao gồm đồ thị đáp ứng và các chỉ tiêu chất lượng của từng bộ thông số, cho người dung cái nhìn trực quan hơn để lựa chọn sao cho phù hợp</a:t>
            </a:r>
            <a:endParaRPr kumimoji="0" lang="vi-VN" sz="1000" b="0" i="0" u="none" strike="noStrike" kern="0" cap="none" spc="0" normalizeH="0" baseline="0" noProof="0">
              <a:ln>
                <a:noFill/>
              </a:ln>
              <a:solidFill>
                <a:srgbClr val="1B786E"/>
              </a:solidFill>
              <a:effectLst/>
              <a:uLnTx/>
              <a:uFillTx/>
              <a:latin typeface="Roboto"/>
              <a:ea typeface="Roboto"/>
              <a:cs typeface="Roboto"/>
              <a:sym typeface="Roboto"/>
            </a:endParaRPr>
          </a:p>
        </p:txBody>
      </p:sp>
      <p:sp>
        <p:nvSpPr>
          <p:cNvPr id="58" name="Arrow: Right 57">
            <a:extLst>
              <a:ext uri="{FF2B5EF4-FFF2-40B4-BE49-F238E27FC236}">
                <a16:creationId xmlns:a16="http://schemas.microsoft.com/office/drawing/2014/main" id="{B75DDB31-0A2C-4434-87A2-EAB39008B040}"/>
              </a:ext>
            </a:extLst>
          </p:cNvPr>
          <p:cNvSpPr/>
          <p:nvPr/>
        </p:nvSpPr>
        <p:spPr>
          <a:xfrm>
            <a:off x="6574814" y="2939706"/>
            <a:ext cx="704033" cy="128761"/>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p20">
            <a:extLst>
              <a:ext uri="{FF2B5EF4-FFF2-40B4-BE49-F238E27FC236}">
                <a16:creationId xmlns:a16="http://schemas.microsoft.com/office/drawing/2014/main" id="{3F3C5D56-B4FD-4D32-9A24-4C0FAAECA889}"/>
              </a:ext>
            </a:extLst>
          </p:cNvPr>
          <p:cNvSpPr txBox="1"/>
          <p:nvPr/>
        </p:nvSpPr>
        <p:spPr>
          <a:xfrm>
            <a:off x="-182000" y="209600"/>
            <a:ext cx="7402500" cy="774541"/>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1600"/>
              </a:spcAft>
              <a:buNone/>
            </a:pPr>
            <a:r>
              <a:rPr lang="vi" sz="2500" b="1" dirty="0">
                <a:latin typeface="Montserrat"/>
                <a:ea typeface="Montserrat"/>
                <a:cs typeface="Montserrat"/>
                <a:sym typeface="Montserrat"/>
              </a:rPr>
              <a:t>IV. Ứng dụng ML để giải quyết bài toán</a:t>
            </a:r>
            <a:endParaRPr sz="2500" b="1" dirty="0">
              <a:latin typeface="Montserrat"/>
              <a:ea typeface="Montserrat"/>
              <a:cs typeface="Montserrat"/>
              <a:sym typeface="Montserrat"/>
            </a:endParaRPr>
          </a:p>
        </p:txBody>
      </p:sp>
      <p:pic>
        <p:nvPicPr>
          <p:cNvPr id="4098" name="Picture 2" descr="Free Icon | Person thought">
            <a:extLst>
              <a:ext uri="{FF2B5EF4-FFF2-40B4-BE49-F238E27FC236}">
                <a16:creationId xmlns:a16="http://schemas.microsoft.com/office/drawing/2014/main" id="{24FC677C-5B40-47F8-9D9F-A7B2A6830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098" y="2986652"/>
            <a:ext cx="1609309" cy="160930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CCD9929-753E-4B90-A2C9-A3CEAC7D4128}"/>
              </a:ext>
            </a:extLst>
          </p:cNvPr>
          <p:cNvPicPr>
            <a:picLocks noChangeAspect="1"/>
          </p:cNvPicPr>
          <p:nvPr/>
        </p:nvPicPr>
        <p:blipFill>
          <a:blip r:embed="rId4"/>
          <a:stretch>
            <a:fillRect/>
          </a:stretch>
        </p:blipFill>
        <p:spPr>
          <a:xfrm>
            <a:off x="789830" y="743623"/>
            <a:ext cx="7564340" cy="1828127"/>
          </a:xfrm>
          <a:prstGeom prst="rect">
            <a:avLst/>
          </a:prstGeom>
        </p:spPr>
      </p:pic>
      <p:sp>
        <p:nvSpPr>
          <p:cNvPr id="4" name="TextBox 3">
            <a:extLst>
              <a:ext uri="{FF2B5EF4-FFF2-40B4-BE49-F238E27FC236}">
                <a16:creationId xmlns:a16="http://schemas.microsoft.com/office/drawing/2014/main" id="{5CB4D291-A196-46B3-8936-034D340B1DD1}"/>
              </a:ext>
            </a:extLst>
          </p:cNvPr>
          <p:cNvSpPr txBox="1"/>
          <p:nvPr/>
        </p:nvSpPr>
        <p:spPr>
          <a:xfrm>
            <a:off x="6767516" y="743623"/>
            <a:ext cx="1669047" cy="307777"/>
          </a:xfrm>
          <a:prstGeom prst="rect">
            <a:avLst/>
          </a:prstGeom>
          <a:noFill/>
        </p:spPr>
        <p:txBody>
          <a:bodyPr wrap="none" rtlCol="0">
            <a:spAutoFit/>
          </a:bodyPr>
          <a:lstStyle/>
          <a:p>
            <a:r>
              <a:rPr lang="en-US" dirty="0"/>
              <a:t>Source : </a:t>
            </a:r>
            <a:r>
              <a:rPr lang="en-US" b="1" i="1" u="none" strike="noStrike" dirty="0">
                <a:solidFill>
                  <a:srgbClr val="1A0DAB"/>
                </a:solidFill>
                <a:effectLst/>
                <a:latin typeface="Roboto" panose="02000000000000000000" pitchFamily="2" charset="0"/>
              </a:rPr>
              <a:t>Wikipedia</a:t>
            </a:r>
            <a:endParaRPr lang="en-US" dirty="0"/>
          </a:p>
        </p:txBody>
      </p:sp>
      <p:sp>
        <p:nvSpPr>
          <p:cNvPr id="5" name="Arrow: Right 4">
            <a:extLst>
              <a:ext uri="{FF2B5EF4-FFF2-40B4-BE49-F238E27FC236}">
                <a16:creationId xmlns:a16="http://schemas.microsoft.com/office/drawing/2014/main" id="{2E3A401F-0870-44DB-B91F-E9F0A3B6F91C}"/>
              </a:ext>
            </a:extLst>
          </p:cNvPr>
          <p:cNvSpPr/>
          <p:nvPr/>
        </p:nvSpPr>
        <p:spPr>
          <a:xfrm>
            <a:off x="3588076" y="3540583"/>
            <a:ext cx="914400" cy="5014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74" name="Picture 2" descr="Machine Learning Icon Png - Artificial Intelligence Logo Png, Transparent  Png - 1200x1200(#6838440) - PngFind">
            <a:extLst>
              <a:ext uri="{FF2B5EF4-FFF2-40B4-BE49-F238E27FC236}">
                <a16:creationId xmlns:a16="http://schemas.microsoft.com/office/drawing/2014/main" id="{8E1C4B52-114C-44EC-B1D9-0E7CE428C7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8691" y="2934056"/>
            <a:ext cx="1638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04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ppt_x"/>
                                          </p:val>
                                        </p:tav>
                                        <p:tav tm="100000">
                                          <p:val>
                                            <p:strVal val="#ppt_x"/>
                                          </p:val>
                                        </p:tav>
                                      </p:tavLst>
                                    </p:anim>
                                    <p:anim calcmode="lin" valueType="num">
                                      <p:cBhvr additive="base">
                                        <p:cTn id="12" dur="500" fill="hold"/>
                                        <p:tgtEl>
                                          <p:spTgt spid="409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3074"/>
                                        </p:tgtEl>
                                        <p:attrNameLst>
                                          <p:attrName>style.visibility</p:attrName>
                                        </p:attrNameLst>
                                      </p:cBhvr>
                                      <p:to>
                                        <p:strVal val="visible"/>
                                      </p:to>
                                    </p:set>
                                    <p:animEffect transition="in" filter="fade">
                                      <p:cBhvr>
                                        <p:cTn id="2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p20">
            <a:extLst>
              <a:ext uri="{FF2B5EF4-FFF2-40B4-BE49-F238E27FC236}">
                <a16:creationId xmlns:a16="http://schemas.microsoft.com/office/drawing/2014/main" id="{3F3C5D56-B4FD-4D32-9A24-4C0FAAECA889}"/>
              </a:ext>
            </a:extLst>
          </p:cNvPr>
          <p:cNvSpPr txBox="1"/>
          <p:nvPr/>
        </p:nvSpPr>
        <p:spPr>
          <a:xfrm>
            <a:off x="-182000" y="209600"/>
            <a:ext cx="7402500" cy="774541"/>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1600"/>
              </a:spcAft>
              <a:buNone/>
            </a:pPr>
            <a:r>
              <a:rPr lang="vi" sz="2500" b="1" dirty="0">
                <a:latin typeface="Montserrat"/>
                <a:ea typeface="Montserrat"/>
                <a:cs typeface="Montserrat"/>
                <a:sym typeface="Montserrat"/>
              </a:rPr>
              <a:t>IV. Ứng dụng ML để giải quyết bài toán</a:t>
            </a:r>
            <a:endParaRPr sz="2500" b="1" dirty="0">
              <a:latin typeface="Montserrat"/>
              <a:ea typeface="Montserrat"/>
              <a:cs typeface="Montserrat"/>
              <a:sym typeface="Montserrat"/>
            </a:endParaRPr>
          </a:p>
        </p:txBody>
      </p:sp>
      <p:pic>
        <p:nvPicPr>
          <p:cNvPr id="1026" name="Picture 2" descr="PID Tuning in Distributed Control Systems | Yokogawa Europe">
            <a:extLst>
              <a:ext uri="{FF2B5EF4-FFF2-40B4-BE49-F238E27FC236}">
                <a16:creationId xmlns:a16="http://schemas.microsoft.com/office/drawing/2014/main" id="{7D33F1CC-39F9-4B51-BE30-D10266B79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24" y="1040457"/>
            <a:ext cx="3909217" cy="30176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o-tuning PID Control in a PLC | Eurotherm by Schneider Electric">
            <a:extLst>
              <a:ext uri="{FF2B5EF4-FFF2-40B4-BE49-F238E27FC236}">
                <a16:creationId xmlns:a16="http://schemas.microsoft.com/office/drawing/2014/main" id="{16C46CD1-D0C4-4938-A655-50110C4EDD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317" y="1012156"/>
            <a:ext cx="3421984" cy="30459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7BF3121-2521-4CA1-BCE2-C961DD62062A}"/>
              </a:ext>
            </a:extLst>
          </p:cNvPr>
          <p:cNvSpPr txBox="1"/>
          <p:nvPr/>
        </p:nvSpPr>
        <p:spPr>
          <a:xfrm>
            <a:off x="1415286" y="4229530"/>
            <a:ext cx="1128835" cy="307777"/>
          </a:xfrm>
          <a:prstGeom prst="rect">
            <a:avLst/>
          </a:prstGeom>
          <a:noFill/>
        </p:spPr>
        <p:txBody>
          <a:bodyPr wrap="none" rtlCol="0">
            <a:spAutoFit/>
          </a:bodyPr>
          <a:lstStyle/>
          <a:p>
            <a:r>
              <a:rPr lang="en-US" b="1" dirty="0"/>
              <a:t>Tuning PID</a:t>
            </a:r>
          </a:p>
        </p:txBody>
      </p:sp>
      <p:sp>
        <p:nvSpPr>
          <p:cNvPr id="12" name="TextBox 11">
            <a:extLst>
              <a:ext uri="{FF2B5EF4-FFF2-40B4-BE49-F238E27FC236}">
                <a16:creationId xmlns:a16="http://schemas.microsoft.com/office/drawing/2014/main" id="{4BDE9214-6DB0-434C-8BB0-F5D1DBEB808E}"/>
              </a:ext>
            </a:extLst>
          </p:cNvPr>
          <p:cNvSpPr txBox="1"/>
          <p:nvPr/>
        </p:nvSpPr>
        <p:spPr>
          <a:xfrm>
            <a:off x="5474836" y="4229529"/>
            <a:ext cx="2885726" cy="307777"/>
          </a:xfrm>
          <a:prstGeom prst="rect">
            <a:avLst/>
          </a:prstGeom>
          <a:noFill/>
        </p:spPr>
        <p:txBody>
          <a:bodyPr wrap="none" rtlCol="0">
            <a:spAutoFit/>
          </a:bodyPr>
          <a:lstStyle/>
          <a:p>
            <a:r>
              <a:rPr lang="en-US" b="1" dirty="0"/>
              <a:t>Classify các </a:t>
            </a:r>
            <a:r>
              <a:rPr lang="en-US" b="1" dirty="0" err="1"/>
              <a:t>chỉ</a:t>
            </a:r>
            <a:r>
              <a:rPr lang="en-US" b="1" dirty="0"/>
              <a:t> </a:t>
            </a:r>
            <a:r>
              <a:rPr lang="en-US" b="1" dirty="0" err="1"/>
              <a:t>tiêu</a:t>
            </a:r>
            <a:r>
              <a:rPr lang="en-US" b="1" dirty="0"/>
              <a:t> </a:t>
            </a:r>
            <a:r>
              <a:rPr lang="en-US" b="1" dirty="0" err="1"/>
              <a:t>chất</a:t>
            </a:r>
            <a:r>
              <a:rPr lang="en-US" b="1" dirty="0"/>
              <a:t> </a:t>
            </a:r>
            <a:r>
              <a:rPr lang="en-US" b="1" dirty="0" err="1"/>
              <a:t>lượng</a:t>
            </a:r>
            <a:endParaRPr lang="en-US" b="1" dirty="0"/>
          </a:p>
        </p:txBody>
      </p:sp>
    </p:spTree>
    <p:extLst>
      <p:ext uri="{BB962C8B-B14F-4D97-AF65-F5344CB8AC3E}">
        <p14:creationId xmlns:p14="http://schemas.microsoft.com/office/powerpoint/2010/main" val="6455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p20">
            <a:extLst>
              <a:ext uri="{FF2B5EF4-FFF2-40B4-BE49-F238E27FC236}">
                <a16:creationId xmlns:a16="http://schemas.microsoft.com/office/drawing/2014/main" id="{3F3C5D56-B4FD-4D32-9A24-4C0FAAECA889}"/>
              </a:ext>
            </a:extLst>
          </p:cNvPr>
          <p:cNvSpPr txBox="1"/>
          <p:nvPr/>
        </p:nvSpPr>
        <p:spPr>
          <a:xfrm>
            <a:off x="-182000" y="209600"/>
            <a:ext cx="7402500" cy="774541"/>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1600"/>
              </a:spcAft>
              <a:buNone/>
            </a:pPr>
            <a:r>
              <a:rPr lang="vi" sz="2500" b="1" dirty="0">
                <a:latin typeface="Montserrat"/>
                <a:ea typeface="Montserrat"/>
                <a:cs typeface="Montserrat"/>
                <a:sym typeface="Montserrat"/>
              </a:rPr>
              <a:t>IV. Ứng dụng ML để giải quyết bài toán</a:t>
            </a:r>
            <a:endParaRPr sz="2500" b="1" dirty="0">
              <a:latin typeface="Montserrat"/>
              <a:ea typeface="Montserrat"/>
              <a:cs typeface="Montserrat"/>
              <a:sym typeface="Montserrat"/>
            </a:endParaRPr>
          </a:p>
        </p:txBody>
      </p:sp>
      <p:sp>
        <p:nvSpPr>
          <p:cNvPr id="5" name="Freeform: Shape 4">
            <a:extLst>
              <a:ext uri="{FF2B5EF4-FFF2-40B4-BE49-F238E27FC236}">
                <a16:creationId xmlns:a16="http://schemas.microsoft.com/office/drawing/2014/main" id="{C2D14E04-27A8-417D-9D8F-9551EEB8D411}"/>
              </a:ext>
            </a:extLst>
          </p:cNvPr>
          <p:cNvSpPr/>
          <p:nvPr/>
        </p:nvSpPr>
        <p:spPr>
          <a:xfrm>
            <a:off x="552816" y="1318956"/>
            <a:ext cx="2551862" cy="2967907"/>
          </a:xfrm>
          <a:custGeom>
            <a:avLst/>
            <a:gdLst>
              <a:gd name="connsiteX0" fmla="*/ 0 w 2551862"/>
              <a:gd name="connsiteY0" fmla="*/ 255186 h 2967907"/>
              <a:gd name="connsiteX1" fmla="*/ 255186 w 2551862"/>
              <a:gd name="connsiteY1" fmla="*/ 0 h 2967907"/>
              <a:gd name="connsiteX2" fmla="*/ 2296676 w 2551862"/>
              <a:gd name="connsiteY2" fmla="*/ 0 h 2967907"/>
              <a:gd name="connsiteX3" fmla="*/ 2551862 w 2551862"/>
              <a:gd name="connsiteY3" fmla="*/ 255186 h 2967907"/>
              <a:gd name="connsiteX4" fmla="*/ 2551862 w 2551862"/>
              <a:gd name="connsiteY4" fmla="*/ 2712721 h 2967907"/>
              <a:gd name="connsiteX5" fmla="*/ 2296676 w 2551862"/>
              <a:gd name="connsiteY5" fmla="*/ 2967907 h 2967907"/>
              <a:gd name="connsiteX6" fmla="*/ 255186 w 2551862"/>
              <a:gd name="connsiteY6" fmla="*/ 2967907 h 2967907"/>
              <a:gd name="connsiteX7" fmla="*/ 0 w 2551862"/>
              <a:gd name="connsiteY7" fmla="*/ 2712721 h 2967907"/>
              <a:gd name="connsiteX8" fmla="*/ 0 w 2551862"/>
              <a:gd name="connsiteY8" fmla="*/ 255186 h 296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1862" h="2967907">
                <a:moveTo>
                  <a:pt x="0" y="255186"/>
                </a:moveTo>
                <a:cubicBezTo>
                  <a:pt x="0" y="114251"/>
                  <a:pt x="114251" y="0"/>
                  <a:pt x="255186" y="0"/>
                </a:cubicBezTo>
                <a:lnTo>
                  <a:pt x="2296676" y="0"/>
                </a:lnTo>
                <a:cubicBezTo>
                  <a:pt x="2437611" y="0"/>
                  <a:pt x="2551862" y="114251"/>
                  <a:pt x="2551862" y="255186"/>
                </a:cubicBezTo>
                <a:lnTo>
                  <a:pt x="2551862" y="2712721"/>
                </a:lnTo>
                <a:cubicBezTo>
                  <a:pt x="2551862" y="2853656"/>
                  <a:pt x="2437611" y="2967907"/>
                  <a:pt x="2296676" y="2967907"/>
                </a:cubicBezTo>
                <a:lnTo>
                  <a:pt x="255186" y="2967907"/>
                </a:lnTo>
                <a:cubicBezTo>
                  <a:pt x="114251" y="2967907"/>
                  <a:pt x="0" y="2853656"/>
                  <a:pt x="0" y="2712721"/>
                </a:cubicBezTo>
                <a:lnTo>
                  <a:pt x="0" y="255186"/>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0020" tIns="160020" rIns="160020" bIns="2237555" numCol="1" spcCol="1270" anchor="ctr" anchorCtr="0">
            <a:noAutofit/>
          </a:bodyPr>
          <a:lstStyle/>
          <a:p>
            <a:pPr marL="0" lvl="0" indent="0" algn="ctr" defTabSz="1866900">
              <a:lnSpc>
                <a:spcPct val="90000"/>
              </a:lnSpc>
              <a:spcBef>
                <a:spcPct val="0"/>
              </a:spcBef>
              <a:spcAft>
                <a:spcPct val="35000"/>
              </a:spcAft>
              <a:buNone/>
            </a:pPr>
            <a:r>
              <a:rPr lang="vi-VN" sz="4200" kern="1200" dirty="0"/>
              <a:t>Dataset</a:t>
            </a:r>
            <a:endParaRPr lang="en-US" sz="4200" kern="1200" dirty="0"/>
          </a:p>
        </p:txBody>
      </p:sp>
      <p:sp>
        <p:nvSpPr>
          <p:cNvPr id="6" name="Freeform: Shape 5">
            <a:extLst>
              <a:ext uri="{FF2B5EF4-FFF2-40B4-BE49-F238E27FC236}">
                <a16:creationId xmlns:a16="http://schemas.microsoft.com/office/drawing/2014/main" id="{3F6B97AE-4D13-4D98-87E4-A386862393BF}"/>
              </a:ext>
            </a:extLst>
          </p:cNvPr>
          <p:cNvSpPr/>
          <p:nvPr/>
        </p:nvSpPr>
        <p:spPr>
          <a:xfrm>
            <a:off x="808002" y="2210197"/>
            <a:ext cx="2041490" cy="894864"/>
          </a:xfrm>
          <a:custGeom>
            <a:avLst/>
            <a:gdLst>
              <a:gd name="connsiteX0" fmla="*/ 0 w 2041490"/>
              <a:gd name="connsiteY0" fmla="*/ 89486 h 894864"/>
              <a:gd name="connsiteX1" fmla="*/ 89486 w 2041490"/>
              <a:gd name="connsiteY1" fmla="*/ 0 h 894864"/>
              <a:gd name="connsiteX2" fmla="*/ 1952004 w 2041490"/>
              <a:gd name="connsiteY2" fmla="*/ 0 h 894864"/>
              <a:gd name="connsiteX3" fmla="*/ 2041490 w 2041490"/>
              <a:gd name="connsiteY3" fmla="*/ 89486 h 894864"/>
              <a:gd name="connsiteX4" fmla="*/ 2041490 w 2041490"/>
              <a:gd name="connsiteY4" fmla="*/ 805378 h 894864"/>
              <a:gd name="connsiteX5" fmla="*/ 1952004 w 2041490"/>
              <a:gd name="connsiteY5" fmla="*/ 894864 h 894864"/>
              <a:gd name="connsiteX6" fmla="*/ 89486 w 2041490"/>
              <a:gd name="connsiteY6" fmla="*/ 894864 h 894864"/>
              <a:gd name="connsiteX7" fmla="*/ 0 w 2041490"/>
              <a:gd name="connsiteY7" fmla="*/ 805378 h 894864"/>
              <a:gd name="connsiteX8" fmla="*/ 0 w 2041490"/>
              <a:gd name="connsiteY8" fmla="*/ 89486 h 89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90" h="894864">
                <a:moveTo>
                  <a:pt x="0" y="89486"/>
                </a:moveTo>
                <a:cubicBezTo>
                  <a:pt x="0" y="40064"/>
                  <a:pt x="40064" y="0"/>
                  <a:pt x="89486" y="0"/>
                </a:cubicBezTo>
                <a:lnTo>
                  <a:pt x="1952004" y="0"/>
                </a:lnTo>
                <a:cubicBezTo>
                  <a:pt x="2001426" y="0"/>
                  <a:pt x="2041490" y="40064"/>
                  <a:pt x="2041490" y="89486"/>
                </a:cubicBezTo>
                <a:lnTo>
                  <a:pt x="2041490" y="805378"/>
                </a:lnTo>
                <a:cubicBezTo>
                  <a:pt x="2041490" y="854800"/>
                  <a:pt x="2001426" y="894864"/>
                  <a:pt x="1952004" y="894864"/>
                </a:cubicBezTo>
                <a:lnTo>
                  <a:pt x="89486" y="894864"/>
                </a:lnTo>
                <a:cubicBezTo>
                  <a:pt x="40064" y="894864"/>
                  <a:pt x="0" y="854800"/>
                  <a:pt x="0" y="805378"/>
                </a:cubicBezTo>
                <a:lnTo>
                  <a:pt x="0" y="89486"/>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4790" tIns="77645" rIns="94790" bIns="77645" numCol="1" spcCol="1270" anchor="ctr" anchorCtr="0">
            <a:noAutofit/>
          </a:bodyPr>
          <a:lstStyle/>
          <a:p>
            <a:pPr marL="0" lvl="0" indent="0" algn="ctr" defTabSz="1200150">
              <a:lnSpc>
                <a:spcPct val="90000"/>
              </a:lnSpc>
              <a:spcBef>
                <a:spcPct val="0"/>
              </a:spcBef>
              <a:spcAft>
                <a:spcPct val="35000"/>
              </a:spcAft>
              <a:buNone/>
            </a:pPr>
            <a:r>
              <a:rPr lang="vi-VN" sz="2700" kern="1200" dirty="0"/>
              <a:t>Prepare dataset</a:t>
            </a:r>
            <a:endParaRPr lang="en-US" sz="2700" kern="1200" dirty="0"/>
          </a:p>
        </p:txBody>
      </p:sp>
      <p:sp>
        <p:nvSpPr>
          <p:cNvPr id="7" name="Freeform: Shape 6">
            <a:extLst>
              <a:ext uri="{FF2B5EF4-FFF2-40B4-BE49-F238E27FC236}">
                <a16:creationId xmlns:a16="http://schemas.microsoft.com/office/drawing/2014/main" id="{832D6CED-B3C9-4887-8665-4DE21BDA53D5}"/>
              </a:ext>
            </a:extLst>
          </p:cNvPr>
          <p:cNvSpPr/>
          <p:nvPr/>
        </p:nvSpPr>
        <p:spPr>
          <a:xfrm>
            <a:off x="808002" y="3242734"/>
            <a:ext cx="2041490" cy="894864"/>
          </a:xfrm>
          <a:custGeom>
            <a:avLst/>
            <a:gdLst>
              <a:gd name="connsiteX0" fmla="*/ 0 w 2041490"/>
              <a:gd name="connsiteY0" fmla="*/ 89486 h 894864"/>
              <a:gd name="connsiteX1" fmla="*/ 89486 w 2041490"/>
              <a:gd name="connsiteY1" fmla="*/ 0 h 894864"/>
              <a:gd name="connsiteX2" fmla="*/ 1952004 w 2041490"/>
              <a:gd name="connsiteY2" fmla="*/ 0 h 894864"/>
              <a:gd name="connsiteX3" fmla="*/ 2041490 w 2041490"/>
              <a:gd name="connsiteY3" fmla="*/ 89486 h 894864"/>
              <a:gd name="connsiteX4" fmla="*/ 2041490 w 2041490"/>
              <a:gd name="connsiteY4" fmla="*/ 805378 h 894864"/>
              <a:gd name="connsiteX5" fmla="*/ 1952004 w 2041490"/>
              <a:gd name="connsiteY5" fmla="*/ 894864 h 894864"/>
              <a:gd name="connsiteX6" fmla="*/ 89486 w 2041490"/>
              <a:gd name="connsiteY6" fmla="*/ 894864 h 894864"/>
              <a:gd name="connsiteX7" fmla="*/ 0 w 2041490"/>
              <a:gd name="connsiteY7" fmla="*/ 805378 h 894864"/>
              <a:gd name="connsiteX8" fmla="*/ 0 w 2041490"/>
              <a:gd name="connsiteY8" fmla="*/ 89486 h 89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90" h="894864">
                <a:moveTo>
                  <a:pt x="0" y="89486"/>
                </a:moveTo>
                <a:cubicBezTo>
                  <a:pt x="0" y="40064"/>
                  <a:pt x="40064" y="0"/>
                  <a:pt x="89486" y="0"/>
                </a:cubicBezTo>
                <a:lnTo>
                  <a:pt x="1952004" y="0"/>
                </a:lnTo>
                <a:cubicBezTo>
                  <a:pt x="2001426" y="0"/>
                  <a:pt x="2041490" y="40064"/>
                  <a:pt x="2041490" y="89486"/>
                </a:cubicBezTo>
                <a:lnTo>
                  <a:pt x="2041490" y="805378"/>
                </a:lnTo>
                <a:cubicBezTo>
                  <a:pt x="2041490" y="854800"/>
                  <a:pt x="2001426" y="894864"/>
                  <a:pt x="1952004" y="894864"/>
                </a:cubicBezTo>
                <a:lnTo>
                  <a:pt x="89486" y="894864"/>
                </a:lnTo>
                <a:cubicBezTo>
                  <a:pt x="40064" y="894864"/>
                  <a:pt x="0" y="854800"/>
                  <a:pt x="0" y="805378"/>
                </a:cubicBezTo>
                <a:lnTo>
                  <a:pt x="0" y="89486"/>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4790" tIns="77645" rIns="94790" bIns="77645" numCol="1" spcCol="1270" anchor="ctr" anchorCtr="0">
            <a:noAutofit/>
          </a:bodyPr>
          <a:lstStyle/>
          <a:p>
            <a:pPr marL="0" lvl="0" indent="0" algn="ctr" defTabSz="1200150">
              <a:lnSpc>
                <a:spcPct val="90000"/>
              </a:lnSpc>
              <a:spcBef>
                <a:spcPct val="0"/>
              </a:spcBef>
              <a:spcAft>
                <a:spcPct val="35000"/>
              </a:spcAft>
              <a:buNone/>
            </a:pPr>
            <a:r>
              <a:rPr lang="vi-VN" sz="2700" kern="1200" dirty="0"/>
              <a:t>V</a:t>
            </a:r>
            <a:r>
              <a:rPr lang="en-US" sz="2700" kern="1200" dirty="0" err="1"/>
              <a:t>isualize</a:t>
            </a:r>
            <a:r>
              <a:rPr lang="en-US" sz="2700" kern="1200" dirty="0"/>
              <a:t> dataset</a:t>
            </a:r>
          </a:p>
        </p:txBody>
      </p:sp>
      <p:sp>
        <p:nvSpPr>
          <p:cNvPr id="8" name="Freeform: Shape 7">
            <a:extLst>
              <a:ext uri="{FF2B5EF4-FFF2-40B4-BE49-F238E27FC236}">
                <a16:creationId xmlns:a16="http://schemas.microsoft.com/office/drawing/2014/main" id="{4DB09F7D-0B0C-4B43-84AF-9549A6657864}"/>
              </a:ext>
            </a:extLst>
          </p:cNvPr>
          <p:cNvSpPr/>
          <p:nvPr/>
        </p:nvSpPr>
        <p:spPr>
          <a:xfrm>
            <a:off x="3296068" y="1318956"/>
            <a:ext cx="2551862" cy="2967907"/>
          </a:xfrm>
          <a:custGeom>
            <a:avLst/>
            <a:gdLst>
              <a:gd name="connsiteX0" fmla="*/ 0 w 2551862"/>
              <a:gd name="connsiteY0" fmla="*/ 255186 h 2967907"/>
              <a:gd name="connsiteX1" fmla="*/ 255186 w 2551862"/>
              <a:gd name="connsiteY1" fmla="*/ 0 h 2967907"/>
              <a:gd name="connsiteX2" fmla="*/ 2296676 w 2551862"/>
              <a:gd name="connsiteY2" fmla="*/ 0 h 2967907"/>
              <a:gd name="connsiteX3" fmla="*/ 2551862 w 2551862"/>
              <a:gd name="connsiteY3" fmla="*/ 255186 h 2967907"/>
              <a:gd name="connsiteX4" fmla="*/ 2551862 w 2551862"/>
              <a:gd name="connsiteY4" fmla="*/ 2712721 h 2967907"/>
              <a:gd name="connsiteX5" fmla="*/ 2296676 w 2551862"/>
              <a:gd name="connsiteY5" fmla="*/ 2967907 h 2967907"/>
              <a:gd name="connsiteX6" fmla="*/ 255186 w 2551862"/>
              <a:gd name="connsiteY6" fmla="*/ 2967907 h 2967907"/>
              <a:gd name="connsiteX7" fmla="*/ 0 w 2551862"/>
              <a:gd name="connsiteY7" fmla="*/ 2712721 h 2967907"/>
              <a:gd name="connsiteX8" fmla="*/ 0 w 2551862"/>
              <a:gd name="connsiteY8" fmla="*/ 255186 h 296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1862" h="2967907">
                <a:moveTo>
                  <a:pt x="0" y="255186"/>
                </a:moveTo>
                <a:cubicBezTo>
                  <a:pt x="0" y="114251"/>
                  <a:pt x="114251" y="0"/>
                  <a:pt x="255186" y="0"/>
                </a:cubicBezTo>
                <a:lnTo>
                  <a:pt x="2296676" y="0"/>
                </a:lnTo>
                <a:cubicBezTo>
                  <a:pt x="2437611" y="0"/>
                  <a:pt x="2551862" y="114251"/>
                  <a:pt x="2551862" y="255186"/>
                </a:cubicBezTo>
                <a:lnTo>
                  <a:pt x="2551862" y="2712721"/>
                </a:lnTo>
                <a:cubicBezTo>
                  <a:pt x="2551862" y="2853656"/>
                  <a:pt x="2437611" y="2967907"/>
                  <a:pt x="2296676" y="2967907"/>
                </a:cubicBezTo>
                <a:lnTo>
                  <a:pt x="255186" y="2967907"/>
                </a:lnTo>
                <a:cubicBezTo>
                  <a:pt x="114251" y="2967907"/>
                  <a:pt x="0" y="2853656"/>
                  <a:pt x="0" y="2712721"/>
                </a:cubicBezTo>
                <a:lnTo>
                  <a:pt x="0" y="255186"/>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0020" tIns="160020" rIns="160020" bIns="2237555" numCol="1" spcCol="1270" anchor="ctr" anchorCtr="0">
            <a:noAutofit/>
          </a:bodyPr>
          <a:lstStyle/>
          <a:p>
            <a:pPr marL="0" lvl="0" indent="0" algn="ctr" defTabSz="1866900">
              <a:lnSpc>
                <a:spcPct val="90000"/>
              </a:lnSpc>
              <a:spcBef>
                <a:spcPct val="0"/>
              </a:spcBef>
              <a:spcAft>
                <a:spcPct val="35000"/>
              </a:spcAft>
              <a:buNone/>
            </a:pPr>
            <a:r>
              <a:rPr lang="vi-VN" sz="4200" kern="1200" dirty="0"/>
              <a:t>Training</a:t>
            </a:r>
            <a:endParaRPr lang="en-US" sz="4200" kern="1200" dirty="0"/>
          </a:p>
        </p:txBody>
      </p:sp>
      <p:sp>
        <p:nvSpPr>
          <p:cNvPr id="9" name="Freeform: Shape 8">
            <a:extLst>
              <a:ext uri="{FF2B5EF4-FFF2-40B4-BE49-F238E27FC236}">
                <a16:creationId xmlns:a16="http://schemas.microsoft.com/office/drawing/2014/main" id="{44BBBA0F-FFC4-41B5-9C55-5649D4C5F681}"/>
              </a:ext>
            </a:extLst>
          </p:cNvPr>
          <p:cNvSpPr/>
          <p:nvPr/>
        </p:nvSpPr>
        <p:spPr>
          <a:xfrm>
            <a:off x="3551254" y="2210197"/>
            <a:ext cx="2041490" cy="894864"/>
          </a:xfrm>
          <a:custGeom>
            <a:avLst/>
            <a:gdLst>
              <a:gd name="connsiteX0" fmla="*/ 0 w 2041490"/>
              <a:gd name="connsiteY0" fmla="*/ 89486 h 894864"/>
              <a:gd name="connsiteX1" fmla="*/ 89486 w 2041490"/>
              <a:gd name="connsiteY1" fmla="*/ 0 h 894864"/>
              <a:gd name="connsiteX2" fmla="*/ 1952004 w 2041490"/>
              <a:gd name="connsiteY2" fmla="*/ 0 h 894864"/>
              <a:gd name="connsiteX3" fmla="*/ 2041490 w 2041490"/>
              <a:gd name="connsiteY3" fmla="*/ 89486 h 894864"/>
              <a:gd name="connsiteX4" fmla="*/ 2041490 w 2041490"/>
              <a:gd name="connsiteY4" fmla="*/ 805378 h 894864"/>
              <a:gd name="connsiteX5" fmla="*/ 1952004 w 2041490"/>
              <a:gd name="connsiteY5" fmla="*/ 894864 h 894864"/>
              <a:gd name="connsiteX6" fmla="*/ 89486 w 2041490"/>
              <a:gd name="connsiteY6" fmla="*/ 894864 h 894864"/>
              <a:gd name="connsiteX7" fmla="*/ 0 w 2041490"/>
              <a:gd name="connsiteY7" fmla="*/ 805378 h 894864"/>
              <a:gd name="connsiteX8" fmla="*/ 0 w 2041490"/>
              <a:gd name="connsiteY8" fmla="*/ 89486 h 89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90" h="894864">
                <a:moveTo>
                  <a:pt x="0" y="89486"/>
                </a:moveTo>
                <a:cubicBezTo>
                  <a:pt x="0" y="40064"/>
                  <a:pt x="40064" y="0"/>
                  <a:pt x="89486" y="0"/>
                </a:cubicBezTo>
                <a:lnTo>
                  <a:pt x="1952004" y="0"/>
                </a:lnTo>
                <a:cubicBezTo>
                  <a:pt x="2001426" y="0"/>
                  <a:pt x="2041490" y="40064"/>
                  <a:pt x="2041490" y="89486"/>
                </a:cubicBezTo>
                <a:lnTo>
                  <a:pt x="2041490" y="805378"/>
                </a:lnTo>
                <a:cubicBezTo>
                  <a:pt x="2041490" y="854800"/>
                  <a:pt x="2001426" y="894864"/>
                  <a:pt x="1952004" y="894864"/>
                </a:cubicBezTo>
                <a:lnTo>
                  <a:pt x="89486" y="894864"/>
                </a:lnTo>
                <a:cubicBezTo>
                  <a:pt x="40064" y="894864"/>
                  <a:pt x="0" y="854800"/>
                  <a:pt x="0" y="805378"/>
                </a:cubicBezTo>
                <a:lnTo>
                  <a:pt x="0" y="89486"/>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4790" tIns="77645" rIns="94790" bIns="77645" numCol="1" spcCol="1270" anchor="ctr" anchorCtr="0">
            <a:noAutofit/>
          </a:bodyPr>
          <a:lstStyle/>
          <a:p>
            <a:pPr marL="0" lvl="0" indent="0" algn="ctr" defTabSz="1200150">
              <a:lnSpc>
                <a:spcPct val="90000"/>
              </a:lnSpc>
              <a:spcBef>
                <a:spcPct val="0"/>
              </a:spcBef>
              <a:spcAft>
                <a:spcPct val="35000"/>
              </a:spcAft>
              <a:buNone/>
            </a:pPr>
            <a:r>
              <a:rPr lang="vi-VN" sz="2700" b="0" kern="1200" dirty="0"/>
              <a:t>Choose Algorithm</a:t>
            </a:r>
            <a:endParaRPr lang="en-US" sz="2700" b="0" kern="1200" dirty="0"/>
          </a:p>
        </p:txBody>
      </p:sp>
      <p:sp>
        <p:nvSpPr>
          <p:cNvPr id="10" name="Freeform: Shape 9">
            <a:extLst>
              <a:ext uri="{FF2B5EF4-FFF2-40B4-BE49-F238E27FC236}">
                <a16:creationId xmlns:a16="http://schemas.microsoft.com/office/drawing/2014/main" id="{EEBD01EE-8352-467F-A0D1-36CD77D7C276}"/>
              </a:ext>
            </a:extLst>
          </p:cNvPr>
          <p:cNvSpPr/>
          <p:nvPr/>
        </p:nvSpPr>
        <p:spPr>
          <a:xfrm>
            <a:off x="3551254" y="3242734"/>
            <a:ext cx="2041490" cy="894864"/>
          </a:xfrm>
          <a:custGeom>
            <a:avLst/>
            <a:gdLst>
              <a:gd name="connsiteX0" fmla="*/ 0 w 2041490"/>
              <a:gd name="connsiteY0" fmla="*/ 89486 h 894864"/>
              <a:gd name="connsiteX1" fmla="*/ 89486 w 2041490"/>
              <a:gd name="connsiteY1" fmla="*/ 0 h 894864"/>
              <a:gd name="connsiteX2" fmla="*/ 1952004 w 2041490"/>
              <a:gd name="connsiteY2" fmla="*/ 0 h 894864"/>
              <a:gd name="connsiteX3" fmla="*/ 2041490 w 2041490"/>
              <a:gd name="connsiteY3" fmla="*/ 89486 h 894864"/>
              <a:gd name="connsiteX4" fmla="*/ 2041490 w 2041490"/>
              <a:gd name="connsiteY4" fmla="*/ 805378 h 894864"/>
              <a:gd name="connsiteX5" fmla="*/ 1952004 w 2041490"/>
              <a:gd name="connsiteY5" fmla="*/ 894864 h 894864"/>
              <a:gd name="connsiteX6" fmla="*/ 89486 w 2041490"/>
              <a:gd name="connsiteY6" fmla="*/ 894864 h 894864"/>
              <a:gd name="connsiteX7" fmla="*/ 0 w 2041490"/>
              <a:gd name="connsiteY7" fmla="*/ 805378 h 894864"/>
              <a:gd name="connsiteX8" fmla="*/ 0 w 2041490"/>
              <a:gd name="connsiteY8" fmla="*/ 89486 h 89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90" h="894864">
                <a:moveTo>
                  <a:pt x="0" y="89486"/>
                </a:moveTo>
                <a:cubicBezTo>
                  <a:pt x="0" y="40064"/>
                  <a:pt x="40064" y="0"/>
                  <a:pt x="89486" y="0"/>
                </a:cubicBezTo>
                <a:lnTo>
                  <a:pt x="1952004" y="0"/>
                </a:lnTo>
                <a:cubicBezTo>
                  <a:pt x="2001426" y="0"/>
                  <a:pt x="2041490" y="40064"/>
                  <a:pt x="2041490" y="89486"/>
                </a:cubicBezTo>
                <a:lnTo>
                  <a:pt x="2041490" y="805378"/>
                </a:lnTo>
                <a:cubicBezTo>
                  <a:pt x="2041490" y="854800"/>
                  <a:pt x="2001426" y="894864"/>
                  <a:pt x="1952004" y="894864"/>
                </a:cubicBezTo>
                <a:lnTo>
                  <a:pt x="89486" y="894864"/>
                </a:lnTo>
                <a:cubicBezTo>
                  <a:pt x="40064" y="894864"/>
                  <a:pt x="0" y="854800"/>
                  <a:pt x="0" y="805378"/>
                </a:cubicBezTo>
                <a:lnTo>
                  <a:pt x="0" y="89486"/>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4790" tIns="77645" rIns="94790" bIns="77645" numCol="1" spcCol="1270" anchor="ctr" anchorCtr="0">
            <a:noAutofit/>
          </a:bodyPr>
          <a:lstStyle/>
          <a:p>
            <a:pPr marL="0" lvl="0" indent="0" algn="ctr" defTabSz="1200150">
              <a:lnSpc>
                <a:spcPct val="90000"/>
              </a:lnSpc>
              <a:spcBef>
                <a:spcPct val="0"/>
              </a:spcBef>
              <a:spcAft>
                <a:spcPct val="35000"/>
              </a:spcAft>
              <a:buNone/>
            </a:pPr>
            <a:r>
              <a:rPr lang="vi-VN" sz="2700" kern="1200" dirty="0"/>
              <a:t>Training</a:t>
            </a:r>
            <a:endParaRPr lang="en-US" sz="2700" kern="1200" dirty="0"/>
          </a:p>
        </p:txBody>
      </p:sp>
      <p:sp>
        <p:nvSpPr>
          <p:cNvPr id="11" name="Freeform: Shape 10">
            <a:extLst>
              <a:ext uri="{FF2B5EF4-FFF2-40B4-BE49-F238E27FC236}">
                <a16:creationId xmlns:a16="http://schemas.microsoft.com/office/drawing/2014/main" id="{C0C69D4A-0300-43C9-9B8E-87726CC0E3C7}"/>
              </a:ext>
            </a:extLst>
          </p:cNvPr>
          <p:cNvSpPr/>
          <p:nvPr/>
        </p:nvSpPr>
        <p:spPr>
          <a:xfrm>
            <a:off x="6039320" y="1318956"/>
            <a:ext cx="2551862" cy="2967907"/>
          </a:xfrm>
          <a:custGeom>
            <a:avLst/>
            <a:gdLst>
              <a:gd name="connsiteX0" fmla="*/ 0 w 2551862"/>
              <a:gd name="connsiteY0" fmla="*/ 255186 h 2967907"/>
              <a:gd name="connsiteX1" fmla="*/ 255186 w 2551862"/>
              <a:gd name="connsiteY1" fmla="*/ 0 h 2967907"/>
              <a:gd name="connsiteX2" fmla="*/ 2296676 w 2551862"/>
              <a:gd name="connsiteY2" fmla="*/ 0 h 2967907"/>
              <a:gd name="connsiteX3" fmla="*/ 2551862 w 2551862"/>
              <a:gd name="connsiteY3" fmla="*/ 255186 h 2967907"/>
              <a:gd name="connsiteX4" fmla="*/ 2551862 w 2551862"/>
              <a:gd name="connsiteY4" fmla="*/ 2712721 h 2967907"/>
              <a:gd name="connsiteX5" fmla="*/ 2296676 w 2551862"/>
              <a:gd name="connsiteY5" fmla="*/ 2967907 h 2967907"/>
              <a:gd name="connsiteX6" fmla="*/ 255186 w 2551862"/>
              <a:gd name="connsiteY6" fmla="*/ 2967907 h 2967907"/>
              <a:gd name="connsiteX7" fmla="*/ 0 w 2551862"/>
              <a:gd name="connsiteY7" fmla="*/ 2712721 h 2967907"/>
              <a:gd name="connsiteX8" fmla="*/ 0 w 2551862"/>
              <a:gd name="connsiteY8" fmla="*/ 255186 h 296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1862" h="2967907">
                <a:moveTo>
                  <a:pt x="0" y="255186"/>
                </a:moveTo>
                <a:cubicBezTo>
                  <a:pt x="0" y="114251"/>
                  <a:pt x="114251" y="0"/>
                  <a:pt x="255186" y="0"/>
                </a:cubicBezTo>
                <a:lnTo>
                  <a:pt x="2296676" y="0"/>
                </a:lnTo>
                <a:cubicBezTo>
                  <a:pt x="2437611" y="0"/>
                  <a:pt x="2551862" y="114251"/>
                  <a:pt x="2551862" y="255186"/>
                </a:cubicBezTo>
                <a:lnTo>
                  <a:pt x="2551862" y="2712721"/>
                </a:lnTo>
                <a:cubicBezTo>
                  <a:pt x="2551862" y="2853656"/>
                  <a:pt x="2437611" y="2967907"/>
                  <a:pt x="2296676" y="2967907"/>
                </a:cubicBezTo>
                <a:lnTo>
                  <a:pt x="255186" y="2967907"/>
                </a:lnTo>
                <a:cubicBezTo>
                  <a:pt x="114251" y="2967907"/>
                  <a:pt x="0" y="2853656"/>
                  <a:pt x="0" y="2712721"/>
                </a:cubicBezTo>
                <a:lnTo>
                  <a:pt x="0" y="255186"/>
                </a:lnTo>
                <a:close/>
              </a:path>
            </a:pathLst>
          </a:cu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160020" tIns="160020" rIns="160020" bIns="2237555" numCol="1" spcCol="1270" anchor="ctr" anchorCtr="0">
            <a:noAutofit/>
          </a:bodyPr>
          <a:lstStyle/>
          <a:p>
            <a:pPr marL="0" lvl="0" indent="0" algn="ctr" defTabSz="1866900">
              <a:lnSpc>
                <a:spcPct val="90000"/>
              </a:lnSpc>
              <a:spcBef>
                <a:spcPct val="0"/>
              </a:spcBef>
              <a:spcAft>
                <a:spcPct val="35000"/>
              </a:spcAft>
              <a:buNone/>
            </a:pPr>
            <a:r>
              <a:rPr lang="en-US" sz="4200" kern="1200" dirty="0"/>
              <a:t>Predict</a:t>
            </a:r>
          </a:p>
        </p:txBody>
      </p:sp>
      <p:sp>
        <p:nvSpPr>
          <p:cNvPr id="12" name="Freeform: Shape 11">
            <a:extLst>
              <a:ext uri="{FF2B5EF4-FFF2-40B4-BE49-F238E27FC236}">
                <a16:creationId xmlns:a16="http://schemas.microsoft.com/office/drawing/2014/main" id="{411CA3BE-9986-405E-925D-F59A1CE7C3F5}"/>
              </a:ext>
            </a:extLst>
          </p:cNvPr>
          <p:cNvSpPr/>
          <p:nvPr/>
        </p:nvSpPr>
        <p:spPr>
          <a:xfrm>
            <a:off x="6294507" y="2209328"/>
            <a:ext cx="2041490" cy="1929140"/>
          </a:xfrm>
          <a:custGeom>
            <a:avLst/>
            <a:gdLst>
              <a:gd name="connsiteX0" fmla="*/ 0 w 2041490"/>
              <a:gd name="connsiteY0" fmla="*/ 192914 h 1929140"/>
              <a:gd name="connsiteX1" fmla="*/ 192914 w 2041490"/>
              <a:gd name="connsiteY1" fmla="*/ 0 h 1929140"/>
              <a:gd name="connsiteX2" fmla="*/ 1848576 w 2041490"/>
              <a:gd name="connsiteY2" fmla="*/ 0 h 1929140"/>
              <a:gd name="connsiteX3" fmla="*/ 2041490 w 2041490"/>
              <a:gd name="connsiteY3" fmla="*/ 192914 h 1929140"/>
              <a:gd name="connsiteX4" fmla="*/ 2041490 w 2041490"/>
              <a:gd name="connsiteY4" fmla="*/ 1736226 h 1929140"/>
              <a:gd name="connsiteX5" fmla="*/ 1848576 w 2041490"/>
              <a:gd name="connsiteY5" fmla="*/ 1929140 h 1929140"/>
              <a:gd name="connsiteX6" fmla="*/ 192914 w 2041490"/>
              <a:gd name="connsiteY6" fmla="*/ 1929140 h 1929140"/>
              <a:gd name="connsiteX7" fmla="*/ 0 w 2041490"/>
              <a:gd name="connsiteY7" fmla="*/ 1736226 h 1929140"/>
              <a:gd name="connsiteX8" fmla="*/ 0 w 2041490"/>
              <a:gd name="connsiteY8" fmla="*/ 192914 h 1929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1490" h="1929140">
                <a:moveTo>
                  <a:pt x="0" y="192914"/>
                </a:moveTo>
                <a:cubicBezTo>
                  <a:pt x="0" y="86371"/>
                  <a:pt x="86371" y="0"/>
                  <a:pt x="192914" y="0"/>
                </a:cubicBezTo>
                <a:lnTo>
                  <a:pt x="1848576" y="0"/>
                </a:lnTo>
                <a:cubicBezTo>
                  <a:pt x="1955119" y="0"/>
                  <a:pt x="2041490" y="86371"/>
                  <a:pt x="2041490" y="192914"/>
                </a:cubicBezTo>
                <a:lnTo>
                  <a:pt x="2041490" y="1736226"/>
                </a:lnTo>
                <a:cubicBezTo>
                  <a:pt x="2041490" y="1842769"/>
                  <a:pt x="1955119" y="1929140"/>
                  <a:pt x="1848576" y="1929140"/>
                </a:cubicBezTo>
                <a:lnTo>
                  <a:pt x="192914" y="1929140"/>
                </a:lnTo>
                <a:cubicBezTo>
                  <a:pt x="86371" y="1929140"/>
                  <a:pt x="0" y="1842769"/>
                  <a:pt x="0" y="1736226"/>
                </a:cubicBezTo>
                <a:lnTo>
                  <a:pt x="0" y="192914"/>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25083" tIns="107938" rIns="125083" bIns="107938" numCol="1" spcCol="1270" anchor="ctr" anchorCtr="0">
            <a:noAutofit/>
          </a:bodyPr>
          <a:lstStyle/>
          <a:p>
            <a:pPr marL="0" lvl="0" indent="0" algn="ctr" defTabSz="1200150">
              <a:lnSpc>
                <a:spcPct val="90000"/>
              </a:lnSpc>
              <a:spcBef>
                <a:spcPct val="0"/>
              </a:spcBef>
              <a:spcAft>
                <a:spcPct val="35000"/>
              </a:spcAft>
              <a:buNone/>
            </a:pPr>
            <a:r>
              <a:rPr lang="en-US" sz="2700" kern="1200" dirty="0"/>
              <a:t>Predict output</a:t>
            </a:r>
          </a:p>
        </p:txBody>
      </p:sp>
    </p:spTree>
    <p:extLst>
      <p:ext uri="{BB962C8B-B14F-4D97-AF65-F5344CB8AC3E}">
        <p14:creationId xmlns:p14="http://schemas.microsoft.com/office/powerpoint/2010/main" val="262699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p20">
            <a:extLst>
              <a:ext uri="{FF2B5EF4-FFF2-40B4-BE49-F238E27FC236}">
                <a16:creationId xmlns:a16="http://schemas.microsoft.com/office/drawing/2014/main" id="{7DBE7E12-B253-483D-BD76-F2A90A99FB90}"/>
              </a:ext>
            </a:extLst>
          </p:cNvPr>
          <p:cNvSpPr txBox="1"/>
          <p:nvPr/>
        </p:nvSpPr>
        <p:spPr>
          <a:xfrm>
            <a:off x="-182000" y="209600"/>
            <a:ext cx="7402500" cy="820707"/>
          </a:xfrm>
          <a:prstGeom prst="rect">
            <a:avLst/>
          </a:prstGeom>
          <a:noFill/>
          <a:ln>
            <a:noFill/>
          </a:ln>
        </p:spPr>
        <p:txBody>
          <a:bodyPr spcFirstLastPara="1" wrap="square" lIns="91425" tIns="91425" rIns="91425" bIns="91425" anchor="t" anchorCtr="0">
            <a:spAutoFit/>
          </a:bodyPr>
          <a:lstStyle/>
          <a:p>
            <a:pPr marL="457200">
              <a:spcAft>
                <a:spcPts val="1600"/>
              </a:spcAft>
            </a:pPr>
            <a:r>
              <a:rPr lang="vi" sz="2500" b="1" dirty="0">
                <a:latin typeface="Montserrat"/>
                <a:ea typeface="Montserrat"/>
                <a:cs typeface="Montserrat"/>
                <a:sym typeface="Montserrat"/>
              </a:rPr>
              <a:t>1.1. </a:t>
            </a:r>
            <a:r>
              <a:rPr lang="vi-VN" sz="2800" dirty="0"/>
              <a:t>Prepare dataset</a:t>
            </a:r>
            <a:endParaRPr lang="en-US" sz="2800" dirty="0"/>
          </a:p>
        </p:txBody>
      </p:sp>
      <p:sp>
        <p:nvSpPr>
          <p:cNvPr id="9" name="TextBox 8">
            <a:extLst>
              <a:ext uri="{FF2B5EF4-FFF2-40B4-BE49-F238E27FC236}">
                <a16:creationId xmlns:a16="http://schemas.microsoft.com/office/drawing/2014/main" id="{1749851B-A4BD-4951-AF5C-2570263688AC}"/>
              </a:ext>
            </a:extLst>
          </p:cNvPr>
          <p:cNvSpPr txBox="1"/>
          <p:nvPr/>
        </p:nvSpPr>
        <p:spPr>
          <a:xfrm>
            <a:off x="6873877" y="2130903"/>
            <a:ext cx="2270123" cy="1384995"/>
          </a:xfrm>
          <a:prstGeom prst="rect">
            <a:avLst/>
          </a:prstGeom>
          <a:noFill/>
        </p:spPr>
        <p:txBody>
          <a:bodyPr wrap="square" rtlCol="0">
            <a:spAutoFit/>
          </a:bodyPr>
          <a:lstStyle/>
          <a:p>
            <a:pPr marL="285750" indent="-285750">
              <a:buFont typeface="Arial" panose="020B0604020202020204" pitchFamily="34" charset="0"/>
              <a:buChar char="•"/>
            </a:pPr>
            <a:r>
              <a:rPr lang="vi-VN" dirty="0"/>
              <a:t>Bộ dữ liệu được thu bằng matlab</a:t>
            </a:r>
          </a:p>
          <a:p>
            <a:pPr marL="285750" indent="-285750">
              <a:buFont typeface="Arial" panose="020B0604020202020204" pitchFamily="34" charset="0"/>
              <a:buChar char="•"/>
            </a:pPr>
            <a:r>
              <a:rPr lang="vi-VN" dirty="0"/>
              <a:t>Bộ dữ liệu được thu 100 lần thay đổi cái thông số Kp,Ki,KD khác nhau </a:t>
            </a:r>
            <a:endParaRPr lang="en-US" dirty="0"/>
          </a:p>
        </p:txBody>
      </p:sp>
      <p:pic>
        <p:nvPicPr>
          <p:cNvPr id="5" name="Picture 4">
            <a:extLst>
              <a:ext uri="{FF2B5EF4-FFF2-40B4-BE49-F238E27FC236}">
                <a16:creationId xmlns:a16="http://schemas.microsoft.com/office/drawing/2014/main" id="{5218F62E-9EA4-4FBB-A3F9-1B79C32B39ED}"/>
              </a:ext>
            </a:extLst>
          </p:cNvPr>
          <p:cNvPicPr>
            <a:picLocks noChangeAspect="1"/>
          </p:cNvPicPr>
          <p:nvPr/>
        </p:nvPicPr>
        <p:blipFill>
          <a:blip r:embed="rId3"/>
          <a:stretch>
            <a:fillRect/>
          </a:stretch>
        </p:blipFill>
        <p:spPr>
          <a:xfrm>
            <a:off x="171931" y="796413"/>
            <a:ext cx="6694637" cy="4053974"/>
          </a:xfrm>
          <a:prstGeom prst="rect">
            <a:avLst/>
          </a:prstGeom>
        </p:spPr>
      </p:pic>
    </p:spTree>
    <p:extLst>
      <p:ext uri="{BB962C8B-B14F-4D97-AF65-F5344CB8AC3E}">
        <p14:creationId xmlns:p14="http://schemas.microsoft.com/office/powerpoint/2010/main" val="415387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p20">
            <a:extLst>
              <a:ext uri="{FF2B5EF4-FFF2-40B4-BE49-F238E27FC236}">
                <a16:creationId xmlns:a16="http://schemas.microsoft.com/office/drawing/2014/main" id="{7DBE7E12-B253-483D-BD76-F2A90A99FB90}"/>
              </a:ext>
            </a:extLst>
          </p:cNvPr>
          <p:cNvSpPr txBox="1"/>
          <p:nvPr/>
        </p:nvSpPr>
        <p:spPr>
          <a:xfrm>
            <a:off x="-182000" y="209600"/>
            <a:ext cx="7402500" cy="820707"/>
          </a:xfrm>
          <a:prstGeom prst="rect">
            <a:avLst/>
          </a:prstGeom>
          <a:noFill/>
          <a:ln>
            <a:noFill/>
          </a:ln>
        </p:spPr>
        <p:txBody>
          <a:bodyPr spcFirstLastPara="1" wrap="square" lIns="91425" tIns="91425" rIns="91425" bIns="91425" anchor="t" anchorCtr="0">
            <a:spAutoFit/>
          </a:bodyPr>
          <a:lstStyle/>
          <a:p>
            <a:pPr marL="457200">
              <a:spcAft>
                <a:spcPts val="1600"/>
              </a:spcAft>
            </a:pPr>
            <a:r>
              <a:rPr lang="vi" sz="2500" b="1" dirty="0">
                <a:latin typeface="Montserrat"/>
                <a:ea typeface="Montserrat"/>
                <a:cs typeface="Montserrat"/>
                <a:sym typeface="Montserrat"/>
              </a:rPr>
              <a:t>1.2. </a:t>
            </a:r>
            <a:r>
              <a:rPr lang="vi-VN" sz="2800" dirty="0"/>
              <a:t>V</a:t>
            </a:r>
            <a:r>
              <a:rPr lang="en-US" sz="2800" dirty="0" err="1"/>
              <a:t>isualize</a:t>
            </a:r>
            <a:r>
              <a:rPr lang="en-US" sz="2800" dirty="0"/>
              <a:t> dataset</a:t>
            </a:r>
            <a:r>
              <a:rPr lang="vi" sz="2500" b="1" dirty="0">
                <a:latin typeface="Montserrat"/>
                <a:ea typeface="Montserrat"/>
                <a:cs typeface="Montserrat"/>
                <a:sym typeface="Montserrat"/>
              </a:rPr>
              <a:t> </a:t>
            </a:r>
            <a:endParaRPr lang="en-US" sz="2800" dirty="0"/>
          </a:p>
        </p:txBody>
      </p:sp>
      <p:pic>
        <p:nvPicPr>
          <p:cNvPr id="4" name="Picture 3">
            <a:extLst>
              <a:ext uri="{FF2B5EF4-FFF2-40B4-BE49-F238E27FC236}">
                <a16:creationId xmlns:a16="http://schemas.microsoft.com/office/drawing/2014/main" id="{20EBADCF-D675-411A-BB93-87EFFB48D69E}"/>
              </a:ext>
            </a:extLst>
          </p:cNvPr>
          <p:cNvPicPr>
            <a:picLocks noChangeAspect="1"/>
          </p:cNvPicPr>
          <p:nvPr/>
        </p:nvPicPr>
        <p:blipFill>
          <a:blip r:embed="rId3"/>
          <a:stretch>
            <a:fillRect/>
          </a:stretch>
        </p:blipFill>
        <p:spPr>
          <a:xfrm>
            <a:off x="233079" y="1399482"/>
            <a:ext cx="4373704" cy="2880417"/>
          </a:xfrm>
          <a:prstGeom prst="rect">
            <a:avLst/>
          </a:prstGeom>
        </p:spPr>
      </p:pic>
      <p:pic>
        <p:nvPicPr>
          <p:cNvPr id="6" name="Picture 5">
            <a:extLst>
              <a:ext uri="{FF2B5EF4-FFF2-40B4-BE49-F238E27FC236}">
                <a16:creationId xmlns:a16="http://schemas.microsoft.com/office/drawing/2014/main" id="{292680ED-9979-4B46-9236-DE837EAFB4EA}"/>
              </a:ext>
            </a:extLst>
          </p:cNvPr>
          <p:cNvPicPr>
            <a:picLocks noChangeAspect="1"/>
          </p:cNvPicPr>
          <p:nvPr/>
        </p:nvPicPr>
        <p:blipFill>
          <a:blip r:embed="rId4"/>
          <a:stretch>
            <a:fillRect/>
          </a:stretch>
        </p:blipFill>
        <p:spPr>
          <a:xfrm>
            <a:off x="5359404" y="209600"/>
            <a:ext cx="2915306" cy="2157378"/>
          </a:xfrm>
          <a:prstGeom prst="rect">
            <a:avLst/>
          </a:prstGeom>
        </p:spPr>
      </p:pic>
      <p:pic>
        <p:nvPicPr>
          <p:cNvPr id="7" name="Picture 6">
            <a:extLst>
              <a:ext uri="{FF2B5EF4-FFF2-40B4-BE49-F238E27FC236}">
                <a16:creationId xmlns:a16="http://schemas.microsoft.com/office/drawing/2014/main" id="{6D16B7B5-CB42-4915-BB14-5675CDC84F9C}"/>
              </a:ext>
            </a:extLst>
          </p:cNvPr>
          <p:cNvPicPr>
            <a:picLocks noChangeAspect="1"/>
          </p:cNvPicPr>
          <p:nvPr/>
        </p:nvPicPr>
        <p:blipFill>
          <a:blip r:embed="rId5"/>
          <a:stretch>
            <a:fillRect/>
          </a:stretch>
        </p:blipFill>
        <p:spPr>
          <a:xfrm>
            <a:off x="5359404" y="2548606"/>
            <a:ext cx="3162300" cy="2385294"/>
          </a:xfrm>
          <a:prstGeom prst="rect">
            <a:avLst/>
          </a:prstGeom>
        </p:spPr>
      </p:pic>
    </p:spTree>
    <p:extLst>
      <p:ext uri="{BB962C8B-B14F-4D97-AF65-F5344CB8AC3E}">
        <p14:creationId xmlns:p14="http://schemas.microsoft.com/office/powerpoint/2010/main" val="137956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7;p20">
            <a:extLst>
              <a:ext uri="{FF2B5EF4-FFF2-40B4-BE49-F238E27FC236}">
                <a16:creationId xmlns:a16="http://schemas.microsoft.com/office/drawing/2014/main" id="{B2D4BB2F-29CA-4154-B316-AC96CBC20F82}"/>
              </a:ext>
            </a:extLst>
          </p:cNvPr>
          <p:cNvSpPr txBox="1"/>
          <p:nvPr/>
        </p:nvSpPr>
        <p:spPr>
          <a:xfrm>
            <a:off x="-277250" y="230187"/>
            <a:ext cx="7402500" cy="820707"/>
          </a:xfrm>
          <a:prstGeom prst="rect">
            <a:avLst/>
          </a:prstGeom>
          <a:noFill/>
          <a:ln>
            <a:noFill/>
          </a:ln>
        </p:spPr>
        <p:txBody>
          <a:bodyPr spcFirstLastPara="1" wrap="square" lIns="91425" tIns="91425" rIns="91425" bIns="91425" anchor="t" anchorCtr="0">
            <a:spAutoFit/>
          </a:bodyPr>
          <a:lstStyle/>
          <a:p>
            <a:pPr marL="457200">
              <a:spcAft>
                <a:spcPts val="1600"/>
              </a:spcAft>
            </a:pPr>
            <a:r>
              <a:rPr lang="vi" sz="2500" b="1" dirty="0">
                <a:latin typeface="Montserrat"/>
                <a:ea typeface="Montserrat"/>
                <a:cs typeface="Montserrat"/>
                <a:sym typeface="Montserrat"/>
              </a:rPr>
              <a:t>2.</a:t>
            </a:r>
            <a:r>
              <a:rPr lang="en-US" sz="2500" b="1" dirty="0">
                <a:latin typeface="Montserrat"/>
                <a:ea typeface="Montserrat"/>
                <a:cs typeface="Montserrat"/>
                <a:sym typeface="Montserrat"/>
              </a:rPr>
              <a:t>2</a:t>
            </a:r>
            <a:r>
              <a:rPr lang="vi" sz="2500" b="1" dirty="0">
                <a:latin typeface="Montserrat"/>
                <a:ea typeface="Montserrat"/>
                <a:cs typeface="Montserrat"/>
                <a:sym typeface="Montserrat"/>
              </a:rPr>
              <a:t>. </a:t>
            </a:r>
            <a:r>
              <a:rPr lang="vi-VN" sz="2800" b="1" dirty="0"/>
              <a:t>Choose Algorithm</a:t>
            </a:r>
            <a:r>
              <a:rPr lang="vi" sz="2500" b="1" dirty="0">
                <a:latin typeface="Montserrat"/>
                <a:ea typeface="Montserrat"/>
                <a:cs typeface="Montserrat"/>
                <a:sym typeface="Montserrat"/>
              </a:rPr>
              <a:t> </a:t>
            </a:r>
            <a:endParaRPr lang="en-US" sz="2800" dirty="0"/>
          </a:p>
        </p:txBody>
      </p:sp>
      <p:sp>
        <p:nvSpPr>
          <p:cNvPr id="8" name="TextBox 7">
            <a:extLst>
              <a:ext uri="{FF2B5EF4-FFF2-40B4-BE49-F238E27FC236}">
                <a16:creationId xmlns:a16="http://schemas.microsoft.com/office/drawing/2014/main" id="{763A908C-B359-42CE-97B5-D7B0D511FDCC}"/>
              </a:ext>
            </a:extLst>
          </p:cNvPr>
          <p:cNvSpPr txBox="1"/>
          <p:nvPr/>
        </p:nvSpPr>
        <p:spPr>
          <a:xfrm>
            <a:off x="0" y="4174025"/>
            <a:ext cx="4667250" cy="400110"/>
          </a:xfrm>
          <a:prstGeom prst="rect">
            <a:avLst/>
          </a:prstGeom>
          <a:noFill/>
        </p:spPr>
        <p:txBody>
          <a:bodyPr wrap="square">
            <a:spAutoFit/>
          </a:bodyPr>
          <a:lstStyle/>
          <a:p>
            <a:pPr algn="ctr"/>
            <a:r>
              <a:rPr lang="en-US" sz="2000" b="1" dirty="0"/>
              <a:t>Linear regression</a:t>
            </a:r>
          </a:p>
        </p:txBody>
      </p:sp>
      <p:pic>
        <p:nvPicPr>
          <p:cNvPr id="1028" name="Picture 4" descr="Gradient descent for linear regression using Golang - Backlog">
            <a:extLst>
              <a:ext uri="{FF2B5EF4-FFF2-40B4-BE49-F238E27FC236}">
                <a16:creationId xmlns:a16="http://schemas.microsoft.com/office/drawing/2014/main" id="{71BD9AF1-1BC1-430D-9F80-02440E5E2E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99" t="4024" r="7041" b="1957"/>
          <a:stretch/>
        </p:blipFill>
        <p:spPr bwMode="auto">
          <a:xfrm>
            <a:off x="1068191" y="1582695"/>
            <a:ext cx="2707532" cy="19781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7FE6FA5-5197-4DEF-AA7E-652F8D01C079}"/>
              </a:ext>
            </a:extLst>
          </p:cNvPr>
          <p:cNvSpPr txBox="1"/>
          <p:nvPr/>
        </p:nvSpPr>
        <p:spPr>
          <a:xfrm>
            <a:off x="0" y="2343063"/>
            <a:ext cx="1128835" cy="307777"/>
          </a:xfrm>
          <a:prstGeom prst="rect">
            <a:avLst/>
          </a:prstGeom>
          <a:noFill/>
        </p:spPr>
        <p:txBody>
          <a:bodyPr wrap="none" rtlCol="0">
            <a:spAutoFit/>
          </a:bodyPr>
          <a:lstStyle/>
          <a:p>
            <a:r>
              <a:rPr lang="en-US" b="1" dirty="0"/>
              <a:t>Tuning PID</a:t>
            </a:r>
          </a:p>
        </p:txBody>
      </p:sp>
      <p:cxnSp>
        <p:nvCxnSpPr>
          <p:cNvPr id="6" name="Straight Connector 5">
            <a:extLst>
              <a:ext uri="{FF2B5EF4-FFF2-40B4-BE49-F238E27FC236}">
                <a16:creationId xmlns:a16="http://schemas.microsoft.com/office/drawing/2014/main" id="{8B7EC046-941E-4E11-B86E-BE16172B1701}"/>
              </a:ext>
            </a:extLst>
          </p:cNvPr>
          <p:cNvCxnSpPr>
            <a:cxnSpLocks/>
          </p:cNvCxnSpPr>
          <p:nvPr/>
        </p:nvCxnSpPr>
        <p:spPr>
          <a:xfrm>
            <a:off x="4241799" y="522339"/>
            <a:ext cx="0" cy="439097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C6F9EC-8D03-4AB4-8900-DA161927E1DA}"/>
              </a:ext>
            </a:extLst>
          </p:cNvPr>
          <p:cNvSpPr txBox="1"/>
          <p:nvPr/>
        </p:nvSpPr>
        <p:spPr>
          <a:xfrm>
            <a:off x="4317025" y="2263973"/>
            <a:ext cx="870751" cy="307777"/>
          </a:xfrm>
          <a:prstGeom prst="rect">
            <a:avLst/>
          </a:prstGeom>
          <a:noFill/>
        </p:spPr>
        <p:txBody>
          <a:bodyPr wrap="none" rtlCol="0">
            <a:spAutoFit/>
          </a:bodyPr>
          <a:lstStyle/>
          <a:p>
            <a:r>
              <a:rPr lang="en-US" b="1" dirty="0"/>
              <a:t>Classify</a:t>
            </a:r>
          </a:p>
        </p:txBody>
      </p:sp>
      <p:pic>
        <p:nvPicPr>
          <p:cNvPr id="1030" name="Picture 6" descr="Multiclass Classification Using SVM| SVM For Multiclass Classification">
            <a:extLst>
              <a:ext uri="{FF2B5EF4-FFF2-40B4-BE49-F238E27FC236}">
                <a16:creationId xmlns:a16="http://schemas.microsoft.com/office/drawing/2014/main" id="{E1167C8F-E14E-46D7-895D-2FD2F4A40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6976" y="831313"/>
            <a:ext cx="4010025" cy="34194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8221E89-B446-4E89-8712-C5C1D46A8364}"/>
              </a:ext>
            </a:extLst>
          </p:cNvPr>
          <p:cNvSpPr txBox="1"/>
          <p:nvPr/>
        </p:nvSpPr>
        <p:spPr>
          <a:xfrm>
            <a:off x="5734050" y="1344243"/>
            <a:ext cx="444352" cy="307777"/>
          </a:xfrm>
          <a:prstGeom prst="rect">
            <a:avLst/>
          </a:prstGeom>
          <a:noFill/>
        </p:spPr>
        <p:txBody>
          <a:bodyPr wrap="none" rtlCol="0">
            <a:spAutoFit/>
          </a:bodyPr>
          <a:lstStyle/>
          <a:p>
            <a:r>
              <a:rPr lang="en-US" dirty="0"/>
              <a:t>OS</a:t>
            </a:r>
          </a:p>
        </p:txBody>
      </p:sp>
      <p:sp>
        <p:nvSpPr>
          <p:cNvPr id="17" name="TextBox 16">
            <a:extLst>
              <a:ext uri="{FF2B5EF4-FFF2-40B4-BE49-F238E27FC236}">
                <a16:creationId xmlns:a16="http://schemas.microsoft.com/office/drawing/2014/main" id="{5DFDF513-B017-4A9C-A53A-A8928E64F2CD}"/>
              </a:ext>
            </a:extLst>
          </p:cNvPr>
          <p:cNvSpPr txBox="1"/>
          <p:nvPr/>
        </p:nvSpPr>
        <p:spPr>
          <a:xfrm>
            <a:off x="8019474" y="1652020"/>
            <a:ext cx="503664" cy="307777"/>
          </a:xfrm>
          <a:prstGeom prst="rect">
            <a:avLst/>
          </a:prstGeom>
          <a:noFill/>
        </p:spPr>
        <p:txBody>
          <a:bodyPr wrap="none" rtlCol="0">
            <a:spAutoFit/>
          </a:bodyPr>
          <a:lstStyle/>
          <a:p>
            <a:r>
              <a:rPr lang="en-US" dirty="0"/>
              <a:t>Bad</a:t>
            </a:r>
          </a:p>
        </p:txBody>
      </p:sp>
      <p:sp>
        <p:nvSpPr>
          <p:cNvPr id="18" name="TextBox 17">
            <a:extLst>
              <a:ext uri="{FF2B5EF4-FFF2-40B4-BE49-F238E27FC236}">
                <a16:creationId xmlns:a16="http://schemas.microsoft.com/office/drawing/2014/main" id="{A4CAF8F2-8880-4C79-AE2C-423AF3A30A23}"/>
              </a:ext>
            </a:extLst>
          </p:cNvPr>
          <p:cNvSpPr txBox="1"/>
          <p:nvPr/>
        </p:nvSpPr>
        <p:spPr>
          <a:xfrm>
            <a:off x="5556116" y="3587835"/>
            <a:ext cx="622286" cy="307777"/>
          </a:xfrm>
          <a:prstGeom prst="rect">
            <a:avLst/>
          </a:prstGeom>
          <a:noFill/>
        </p:spPr>
        <p:txBody>
          <a:bodyPr wrap="none" rtlCol="0">
            <a:spAutoFit/>
          </a:bodyPr>
          <a:lstStyle/>
          <a:p>
            <a:r>
              <a:rPr lang="en-US" dirty="0"/>
              <a:t>Good</a:t>
            </a:r>
          </a:p>
        </p:txBody>
      </p:sp>
      <p:sp>
        <p:nvSpPr>
          <p:cNvPr id="19" name="TextBox 18">
            <a:extLst>
              <a:ext uri="{FF2B5EF4-FFF2-40B4-BE49-F238E27FC236}">
                <a16:creationId xmlns:a16="http://schemas.microsoft.com/office/drawing/2014/main" id="{B9843EEE-0240-4701-8FF1-3B0D05C8B1B7}"/>
              </a:ext>
            </a:extLst>
          </p:cNvPr>
          <p:cNvSpPr txBox="1"/>
          <p:nvPr/>
        </p:nvSpPr>
        <p:spPr>
          <a:xfrm>
            <a:off x="4648527" y="4250788"/>
            <a:ext cx="4667250" cy="400110"/>
          </a:xfrm>
          <a:prstGeom prst="rect">
            <a:avLst/>
          </a:prstGeom>
          <a:noFill/>
        </p:spPr>
        <p:txBody>
          <a:bodyPr wrap="square">
            <a:spAutoFit/>
          </a:bodyPr>
          <a:lstStyle/>
          <a:p>
            <a:pPr algn="ctr"/>
            <a:r>
              <a:rPr lang="en-US" sz="2000" b="1" dirty="0"/>
              <a:t>Support vector machine</a:t>
            </a:r>
          </a:p>
        </p:txBody>
      </p:sp>
    </p:spTree>
    <p:extLst>
      <p:ext uri="{BB962C8B-B14F-4D97-AF65-F5344CB8AC3E}">
        <p14:creationId xmlns:p14="http://schemas.microsoft.com/office/powerpoint/2010/main" val="97094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1030"/>
                                        </p:tgtEl>
                                        <p:attrNameLst>
                                          <p:attrName>style.visibility</p:attrName>
                                        </p:attrNameLst>
                                      </p:cBhvr>
                                      <p:to>
                                        <p:strVal val="visible"/>
                                      </p:to>
                                    </p:set>
                                    <p:animEffect transition="in" filter="fade">
                                      <p:cBhvr>
                                        <p:cTn id="40"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P spid="15" grpId="0"/>
      <p:bldP spid="9" grpId="0"/>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7;p20">
            <a:extLst>
              <a:ext uri="{FF2B5EF4-FFF2-40B4-BE49-F238E27FC236}">
                <a16:creationId xmlns:a16="http://schemas.microsoft.com/office/drawing/2014/main" id="{B2D4BB2F-29CA-4154-B316-AC96CBC20F82}"/>
              </a:ext>
            </a:extLst>
          </p:cNvPr>
          <p:cNvSpPr txBox="1"/>
          <p:nvPr/>
        </p:nvSpPr>
        <p:spPr>
          <a:xfrm>
            <a:off x="-277250" y="230187"/>
            <a:ext cx="7402500" cy="820707"/>
          </a:xfrm>
          <a:prstGeom prst="rect">
            <a:avLst/>
          </a:prstGeom>
          <a:noFill/>
          <a:ln>
            <a:noFill/>
          </a:ln>
        </p:spPr>
        <p:txBody>
          <a:bodyPr spcFirstLastPara="1" wrap="square" lIns="91425" tIns="91425" rIns="91425" bIns="91425" anchor="t" anchorCtr="0">
            <a:spAutoFit/>
          </a:bodyPr>
          <a:lstStyle/>
          <a:p>
            <a:pPr marL="457200">
              <a:spcAft>
                <a:spcPts val="1600"/>
              </a:spcAft>
            </a:pPr>
            <a:r>
              <a:rPr lang="en-US" sz="2500" b="1" dirty="0">
                <a:latin typeface="Montserrat"/>
                <a:ea typeface="Montserrat"/>
                <a:cs typeface="Montserrat"/>
                <a:sym typeface="Montserrat"/>
              </a:rPr>
              <a:t>3</a:t>
            </a:r>
            <a:r>
              <a:rPr lang="vi" sz="2500" b="1" dirty="0">
                <a:latin typeface="Montserrat"/>
                <a:ea typeface="Montserrat"/>
                <a:cs typeface="Montserrat"/>
                <a:sym typeface="Montserrat"/>
              </a:rPr>
              <a:t>.</a:t>
            </a:r>
            <a:r>
              <a:rPr lang="en-US" sz="2500" b="1" dirty="0">
                <a:latin typeface="Montserrat"/>
                <a:ea typeface="Montserrat"/>
                <a:cs typeface="Montserrat"/>
                <a:sym typeface="Montserrat"/>
              </a:rPr>
              <a:t>1</a:t>
            </a:r>
            <a:r>
              <a:rPr lang="vi" sz="2500" b="1" dirty="0">
                <a:latin typeface="Montserrat"/>
                <a:ea typeface="Montserrat"/>
                <a:cs typeface="Montserrat"/>
                <a:sym typeface="Montserrat"/>
              </a:rPr>
              <a:t>. </a:t>
            </a:r>
            <a:r>
              <a:rPr lang="en-US" sz="2800" b="1" dirty="0">
                <a:latin typeface="Montserrat"/>
                <a:ea typeface="Montserrat"/>
                <a:cs typeface="Montserrat"/>
                <a:sym typeface="Montserrat"/>
              </a:rPr>
              <a:t>Predict output</a:t>
            </a:r>
            <a:endParaRPr lang="en-US" sz="2800" dirty="0"/>
          </a:p>
        </p:txBody>
      </p:sp>
      <p:sp>
        <p:nvSpPr>
          <p:cNvPr id="3" name="TextBox 2">
            <a:extLst>
              <a:ext uri="{FF2B5EF4-FFF2-40B4-BE49-F238E27FC236}">
                <a16:creationId xmlns:a16="http://schemas.microsoft.com/office/drawing/2014/main" id="{D7FE6FA5-5197-4DEF-AA7E-652F8D01C079}"/>
              </a:ext>
            </a:extLst>
          </p:cNvPr>
          <p:cNvSpPr txBox="1"/>
          <p:nvPr/>
        </p:nvSpPr>
        <p:spPr>
          <a:xfrm>
            <a:off x="1477814" y="3711087"/>
            <a:ext cx="1402948" cy="369332"/>
          </a:xfrm>
          <a:prstGeom prst="rect">
            <a:avLst/>
          </a:prstGeom>
          <a:noFill/>
        </p:spPr>
        <p:txBody>
          <a:bodyPr wrap="none" rtlCol="0">
            <a:spAutoFit/>
          </a:bodyPr>
          <a:lstStyle/>
          <a:p>
            <a:r>
              <a:rPr lang="en-US" sz="1800" b="1" dirty="0"/>
              <a:t>Tuning PID</a:t>
            </a:r>
          </a:p>
        </p:txBody>
      </p:sp>
      <p:cxnSp>
        <p:nvCxnSpPr>
          <p:cNvPr id="6" name="Straight Connector 5">
            <a:extLst>
              <a:ext uri="{FF2B5EF4-FFF2-40B4-BE49-F238E27FC236}">
                <a16:creationId xmlns:a16="http://schemas.microsoft.com/office/drawing/2014/main" id="{8B7EC046-941E-4E11-B86E-BE16172B1701}"/>
              </a:ext>
            </a:extLst>
          </p:cNvPr>
          <p:cNvCxnSpPr>
            <a:cxnSpLocks/>
          </p:cNvCxnSpPr>
          <p:nvPr/>
        </p:nvCxnSpPr>
        <p:spPr>
          <a:xfrm>
            <a:off x="4241799" y="522339"/>
            <a:ext cx="0" cy="4390974"/>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C6F9EC-8D03-4AB4-8900-DA161927E1DA}"/>
              </a:ext>
            </a:extLst>
          </p:cNvPr>
          <p:cNvSpPr txBox="1"/>
          <p:nvPr/>
        </p:nvSpPr>
        <p:spPr>
          <a:xfrm>
            <a:off x="6264102" y="3695698"/>
            <a:ext cx="1167307" cy="400110"/>
          </a:xfrm>
          <a:prstGeom prst="rect">
            <a:avLst/>
          </a:prstGeom>
          <a:noFill/>
        </p:spPr>
        <p:txBody>
          <a:bodyPr wrap="none" rtlCol="0">
            <a:spAutoFit/>
          </a:bodyPr>
          <a:lstStyle/>
          <a:p>
            <a:r>
              <a:rPr lang="en-US" sz="2000" b="1" dirty="0"/>
              <a:t>Classify</a:t>
            </a:r>
          </a:p>
        </p:txBody>
      </p:sp>
      <p:sp>
        <p:nvSpPr>
          <p:cNvPr id="2" name="Rectangle 1">
            <a:extLst>
              <a:ext uri="{FF2B5EF4-FFF2-40B4-BE49-F238E27FC236}">
                <a16:creationId xmlns:a16="http://schemas.microsoft.com/office/drawing/2014/main" id="{9C770117-7C55-45BD-A8DF-D8DEB19637F2}"/>
              </a:ext>
            </a:extLst>
          </p:cNvPr>
          <p:cNvSpPr/>
          <p:nvPr/>
        </p:nvSpPr>
        <p:spPr>
          <a:xfrm>
            <a:off x="1762675" y="2062970"/>
            <a:ext cx="1293263" cy="820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Linear regression</a:t>
            </a:r>
          </a:p>
        </p:txBody>
      </p:sp>
      <p:sp>
        <p:nvSpPr>
          <p:cNvPr id="14" name="Rectangle 13">
            <a:extLst>
              <a:ext uri="{FF2B5EF4-FFF2-40B4-BE49-F238E27FC236}">
                <a16:creationId xmlns:a16="http://schemas.microsoft.com/office/drawing/2014/main" id="{C92AEBC6-7BBD-4E52-B586-E7708CA03898}"/>
              </a:ext>
            </a:extLst>
          </p:cNvPr>
          <p:cNvSpPr/>
          <p:nvPr/>
        </p:nvSpPr>
        <p:spPr>
          <a:xfrm>
            <a:off x="6064383" y="2062970"/>
            <a:ext cx="1352548" cy="820707"/>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Model SVM</a:t>
            </a:r>
          </a:p>
        </p:txBody>
      </p:sp>
      <p:cxnSp>
        <p:nvCxnSpPr>
          <p:cNvPr id="7" name="Straight Arrow Connector 6">
            <a:extLst>
              <a:ext uri="{FF2B5EF4-FFF2-40B4-BE49-F238E27FC236}">
                <a16:creationId xmlns:a16="http://schemas.microsoft.com/office/drawing/2014/main" id="{B8B5FFBD-152C-4D6F-835D-FE0C0C935B93}"/>
              </a:ext>
            </a:extLst>
          </p:cNvPr>
          <p:cNvCxnSpPr>
            <a:cxnSpLocks/>
            <a:stCxn id="13" idx="3"/>
            <a:endCxn id="2" idx="1"/>
          </p:cNvCxnSpPr>
          <p:nvPr/>
        </p:nvCxnSpPr>
        <p:spPr>
          <a:xfrm flipV="1">
            <a:off x="1519724" y="2473324"/>
            <a:ext cx="2429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Double Brace 12">
            <a:extLst>
              <a:ext uri="{FF2B5EF4-FFF2-40B4-BE49-F238E27FC236}">
                <a16:creationId xmlns:a16="http://schemas.microsoft.com/office/drawing/2014/main" id="{1B27B6CE-A469-4447-990B-DE4192AB68FD}"/>
              </a:ext>
            </a:extLst>
          </p:cNvPr>
          <p:cNvSpPr/>
          <p:nvPr/>
        </p:nvSpPr>
        <p:spPr>
          <a:xfrm>
            <a:off x="158200" y="2016125"/>
            <a:ext cx="1361524" cy="914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171450" indent="-171450">
              <a:buFont typeface="Arial" panose="020B0604020202020204" pitchFamily="34" charset="0"/>
              <a:buChar char="•"/>
            </a:pPr>
            <a:r>
              <a:rPr lang="en-US" sz="1100" dirty="0"/>
              <a:t>Settling time</a:t>
            </a:r>
          </a:p>
          <a:p>
            <a:pPr marL="171450" indent="-171450">
              <a:buFont typeface="Arial" panose="020B0604020202020204" pitchFamily="34" charset="0"/>
              <a:buChar char="•"/>
            </a:pPr>
            <a:r>
              <a:rPr lang="en-US" sz="1100" dirty="0"/>
              <a:t>Overshoot</a:t>
            </a:r>
          </a:p>
          <a:p>
            <a:pPr marL="171450" indent="-171450">
              <a:buFont typeface="Arial" panose="020B0604020202020204" pitchFamily="34" charset="0"/>
              <a:buChar char="•"/>
            </a:pPr>
            <a:r>
              <a:rPr lang="en-US" sz="1100" dirty="0"/>
              <a:t>Steady state Error</a:t>
            </a:r>
          </a:p>
          <a:p>
            <a:pPr marL="171450" indent="-171450">
              <a:buFont typeface="Arial" panose="020B0604020202020204" pitchFamily="34" charset="0"/>
              <a:buChar char="•"/>
            </a:pPr>
            <a:r>
              <a:rPr lang="en-US" sz="1100" dirty="0"/>
              <a:t>Stability</a:t>
            </a:r>
          </a:p>
        </p:txBody>
      </p:sp>
      <p:cxnSp>
        <p:nvCxnSpPr>
          <p:cNvPr id="25" name="Straight Arrow Connector 24">
            <a:extLst>
              <a:ext uri="{FF2B5EF4-FFF2-40B4-BE49-F238E27FC236}">
                <a16:creationId xmlns:a16="http://schemas.microsoft.com/office/drawing/2014/main" id="{1A89B17A-0271-48C8-82BD-6CBE3D20F3D6}"/>
              </a:ext>
            </a:extLst>
          </p:cNvPr>
          <p:cNvCxnSpPr>
            <a:cxnSpLocks/>
            <a:stCxn id="2" idx="3"/>
            <a:endCxn id="26" idx="1"/>
          </p:cNvCxnSpPr>
          <p:nvPr/>
        </p:nvCxnSpPr>
        <p:spPr>
          <a:xfrm>
            <a:off x="3055938" y="2473324"/>
            <a:ext cx="3253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Double Brace 25">
            <a:extLst>
              <a:ext uri="{FF2B5EF4-FFF2-40B4-BE49-F238E27FC236}">
                <a16:creationId xmlns:a16="http://schemas.microsoft.com/office/drawing/2014/main" id="{135CE093-E525-4948-986E-1F79FBEF5306}"/>
              </a:ext>
            </a:extLst>
          </p:cNvPr>
          <p:cNvSpPr/>
          <p:nvPr/>
        </p:nvSpPr>
        <p:spPr>
          <a:xfrm>
            <a:off x="3381258" y="2016124"/>
            <a:ext cx="684701" cy="914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r>
              <a:rPr lang="en-US" sz="1100" dirty="0" err="1"/>
              <a:t>Kp</a:t>
            </a:r>
            <a:r>
              <a:rPr lang="en-US" sz="1100" dirty="0"/>
              <a:t>=3</a:t>
            </a:r>
          </a:p>
          <a:p>
            <a:r>
              <a:rPr lang="en-US" sz="1100" dirty="0"/>
              <a:t>Ki =2</a:t>
            </a:r>
          </a:p>
          <a:p>
            <a:r>
              <a:rPr lang="en-US" sz="1100" dirty="0" err="1"/>
              <a:t>Kd</a:t>
            </a:r>
            <a:r>
              <a:rPr lang="en-US" sz="1100" dirty="0"/>
              <a:t>=2</a:t>
            </a:r>
          </a:p>
        </p:txBody>
      </p:sp>
      <p:sp>
        <p:nvSpPr>
          <p:cNvPr id="27" name="TextBox 26">
            <a:extLst>
              <a:ext uri="{FF2B5EF4-FFF2-40B4-BE49-F238E27FC236}">
                <a16:creationId xmlns:a16="http://schemas.microsoft.com/office/drawing/2014/main" id="{CD6E9A32-0FF7-4DDF-A14A-A0043E535253}"/>
              </a:ext>
            </a:extLst>
          </p:cNvPr>
          <p:cNvSpPr txBox="1"/>
          <p:nvPr/>
        </p:nvSpPr>
        <p:spPr>
          <a:xfrm>
            <a:off x="419100" y="3013028"/>
            <a:ext cx="582211" cy="307777"/>
          </a:xfrm>
          <a:prstGeom prst="rect">
            <a:avLst/>
          </a:prstGeom>
          <a:noFill/>
        </p:spPr>
        <p:txBody>
          <a:bodyPr wrap="none" rtlCol="0">
            <a:spAutoFit/>
          </a:bodyPr>
          <a:lstStyle/>
          <a:p>
            <a:r>
              <a:rPr lang="en-US" dirty="0"/>
              <a:t>Input</a:t>
            </a:r>
          </a:p>
        </p:txBody>
      </p:sp>
      <p:sp>
        <p:nvSpPr>
          <p:cNvPr id="30" name="TextBox 29">
            <a:extLst>
              <a:ext uri="{FF2B5EF4-FFF2-40B4-BE49-F238E27FC236}">
                <a16:creationId xmlns:a16="http://schemas.microsoft.com/office/drawing/2014/main" id="{24B2CF4C-B80F-47D3-A40B-30A48CDF9E6A}"/>
              </a:ext>
            </a:extLst>
          </p:cNvPr>
          <p:cNvSpPr txBox="1"/>
          <p:nvPr/>
        </p:nvSpPr>
        <p:spPr>
          <a:xfrm>
            <a:off x="3372459" y="3013027"/>
            <a:ext cx="721672" cy="307777"/>
          </a:xfrm>
          <a:prstGeom prst="rect">
            <a:avLst/>
          </a:prstGeom>
          <a:noFill/>
        </p:spPr>
        <p:txBody>
          <a:bodyPr wrap="none" rtlCol="0">
            <a:spAutoFit/>
          </a:bodyPr>
          <a:lstStyle/>
          <a:p>
            <a:r>
              <a:rPr lang="en-US" dirty="0"/>
              <a:t>Output</a:t>
            </a:r>
          </a:p>
        </p:txBody>
      </p:sp>
      <p:cxnSp>
        <p:nvCxnSpPr>
          <p:cNvPr id="31" name="Straight Arrow Connector 30">
            <a:extLst>
              <a:ext uri="{FF2B5EF4-FFF2-40B4-BE49-F238E27FC236}">
                <a16:creationId xmlns:a16="http://schemas.microsoft.com/office/drawing/2014/main" id="{951BA655-C864-4A58-B71B-5F36440A808A}"/>
              </a:ext>
            </a:extLst>
          </p:cNvPr>
          <p:cNvCxnSpPr>
            <a:cxnSpLocks/>
            <a:endCxn id="14" idx="1"/>
          </p:cNvCxnSpPr>
          <p:nvPr/>
        </p:nvCxnSpPr>
        <p:spPr>
          <a:xfrm>
            <a:off x="5745934" y="2473322"/>
            <a:ext cx="31844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Double Brace 31">
            <a:extLst>
              <a:ext uri="{FF2B5EF4-FFF2-40B4-BE49-F238E27FC236}">
                <a16:creationId xmlns:a16="http://schemas.microsoft.com/office/drawing/2014/main" id="{9DB2A61D-9A44-4640-8769-777744411FE5}"/>
              </a:ext>
            </a:extLst>
          </p:cNvPr>
          <p:cNvSpPr/>
          <p:nvPr/>
        </p:nvSpPr>
        <p:spPr>
          <a:xfrm>
            <a:off x="4384410" y="2016123"/>
            <a:ext cx="1361524" cy="914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marL="171450" indent="-171450">
              <a:buFont typeface="Arial" panose="020B0604020202020204" pitchFamily="34" charset="0"/>
              <a:buChar char="•"/>
            </a:pPr>
            <a:r>
              <a:rPr lang="en-US" sz="1100" dirty="0"/>
              <a:t>Settling time</a:t>
            </a:r>
          </a:p>
          <a:p>
            <a:pPr marL="171450" indent="-171450">
              <a:buFont typeface="Arial" panose="020B0604020202020204" pitchFamily="34" charset="0"/>
              <a:buChar char="•"/>
            </a:pPr>
            <a:r>
              <a:rPr lang="en-US" sz="1100" dirty="0"/>
              <a:t>Overshoot</a:t>
            </a:r>
          </a:p>
          <a:p>
            <a:pPr marL="171450" indent="-171450">
              <a:buFont typeface="Arial" panose="020B0604020202020204" pitchFamily="34" charset="0"/>
              <a:buChar char="•"/>
            </a:pPr>
            <a:r>
              <a:rPr lang="en-US" sz="1100" dirty="0"/>
              <a:t>Steady state Error</a:t>
            </a:r>
          </a:p>
          <a:p>
            <a:pPr marL="171450" indent="-171450">
              <a:buFont typeface="Arial" panose="020B0604020202020204" pitchFamily="34" charset="0"/>
              <a:buChar char="•"/>
            </a:pPr>
            <a:r>
              <a:rPr lang="en-US" sz="1100" dirty="0"/>
              <a:t>Stability</a:t>
            </a:r>
          </a:p>
        </p:txBody>
      </p:sp>
      <p:sp>
        <p:nvSpPr>
          <p:cNvPr id="33" name="TextBox 32">
            <a:extLst>
              <a:ext uri="{FF2B5EF4-FFF2-40B4-BE49-F238E27FC236}">
                <a16:creationId xmlns:a16="http://schemas.microsoft.com/office/drawing/2014/main" id="{8A910FFD-EC7D-482B-A445-BCD5CDB38DC4}"/>
              </a:ext>
            </a:extLst>
          </p:cNvPr>
          <p:cNvSpPr txBox="1"/>
          <p:nvPr/>
        </p:nvSpPr>
        <p:spPr>
          <a:xfrm>
            <a:off x="4670739" y="3127203"/>
            <a:ext cx="582211" cy="307777"/>
          </a:xfrm>
          <a:prstGeom prst="rect">
            <a:avLst/>
          </a:prstGeom>
          <a:noFill/>
        </p:spPr>
        <p:txBody>
          <a:bodyPr wrap="none" rtlCol="0">
            <a:spAutoFit/>
          </a:bodyPr>
          <a:lstStyle/>
          <a:p>
            <a:r>
              <a:rPr lang="en-US" dirty="0"/>
              <a:t>Input</a:t>
            </a:r>
          </a:p>
        </p:txBody>
      </p:sp>
      <p:cxnSp>
        <p:nvCxnSpPr>
          <p:cNvPr id="34" name="Straight Arrow Connector 33">
            <a:extLst>
              <a:ext uri="{FF2B5EF4-FFF2-40B4-BE49-F238E27FC236}">
                <a16:creationId xmlns:a16="http://schemas.microsoft.com/office/drawing/2014/main" id="{F5C7FD13-7EB9-4C31-A21C-4356CEAB5801}"/>
              </a:ext>
            </a:extLst>
          </p:cNvPr>
          <p:cNvCxnSpPr>
            <a:cxnSpLocks/>
            <a:stCxn id="14" idx="3"/>
            <a:endCxn id="35" idx="1"/>
          </p:cNvCxnSpPr>
          <p:nvPr/>
        </p:nvCxnSpPr>
        <p:spPr>
          <a:xfrm flipV="1">
            <a:off x="7416931" y="2473323"/>
            <a:ext cx="3655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Double Brace 34">
            <a:extLst>
              <a:ext uri="{FF2B5EF4-FFF2-40B4-BE49-F238E27FC236}">
                <a16:creationId xmlns:a16="http://schemas.microsoft.com/office/drawing/2014/main" id="{8F28FF94-F184-4552-A26A-2105CB381213}"/>
              </a:ext>
            </a:extLst>
          </p:cNvPr>
          <p:cNvSpPr/>
          <p:nvPr/>
        </p:nvSpPr>
        <p:spPr>
          <a:xfrm>
            <a:off x="7782478" y="1828919"/>
            <a:ext cx="1352547" cy="1288807"/>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r>
              <a:rPr lang="en-US" sz="1100" dirty="0"/>
              <a:t>Good = 66%</a:t>
            </a:r>
          </a:p>
          <a:p>
            <a:r>
              <a:rPr lang="en-US" sz="1100" dirty="0"/>
              <a:t>Bad = 10%</a:t>
            </a:r>
          </a:p>
          <a:p>
            <a:r>
              <a:rPr lang="en-US" sz="1100" dirty="0"/>
              <a:t>OS = 2%</a:t>
            </a:r>
          </a:p>
          <a:p>
            <a:r>
              <a:rPr lang="en-US" sz="1100" dirty="0"/>
              <a:t>ST  = 3%</a:t>
            </a:r>
          </a:p>
          <a:p>
            <a:r>
              <a:rPr lang="en-US" sz="1100" dirty="0"/>
              <a:t>SSE = 14%</a:t>
            </a:r>
          </a:p>
          <a:p>
            <a:r>
              <a:rPr lang="en-US" sz="1100" dirty="0"/>
              <a:t>Stability = 5%</a:t>
            </a:r>
          </a:p>
        </p:txBody>
      </p:sp>
      <p:sp>
        <p:nvSpPr>
          <p:cNvPr id="41" name="TextBox 40">
            <a:extLst>
              <a:ext uri="{FF2B5EF4-FFF2-40B4-BE49-F238E27FC236}">
                <a16:creationId xmlns:a16="http://schemas.microsoft.com/office/drawing/2014/main" id="{DC85502F-9565-4F5C-B11B-C70031903A71}"/>
              </a:ext>
            </a:extLst>
          </p:cNvPr>
          <p:cNvSpPr txBox="1"/>
          <p:nvPr/>
        </p:nvSpPr>
        <p:spPr>
          <a:xfrm>
            <a:off x="8102403" y="3166914"/>
            <a:ext cx="721672" cy="307777"/>
          </a:xfrm>
          <a:prstGeom prst="rect">
            <a:avLst/>
          </a:prstGeom>
          <a:noFill/>
        </p:spPr>
        <p:txBody>
          <a:bodyPr wrap="none" rtlCol="0">
            <a:spAutoFit/>
          </a:bodyPr>
          <a:lstStyle/>
          <a:p>
            <a:r>
              <a:rPr lang="en-US" dirty="0"/>
              <a:t>Output</a:t>
            </a:r>
          </a:p>
        </p:txBody>
      </p:sp>
      <p:sp>
        <p:nvSpPr>
          <p:cNvPr id="52" name="Rectangle: Rounded Corners 51">
            <a:extLst>
              <a:ext uri="{FF2B5EF4-FFF2-40B4-BE49-F238E27FC236}">
                <a16:creationId xmlns:a16="http://schemas.microsoft.com/office/drawing/2014/main" id="{3D90ADFA-040B-4F15-AA13-AAB7859BA383}"/>
              </a:ext>
            </a:extLst>
          </p:cNvPr>
          <p:cNvSpPr/>
          <p:nvPr/>
        </p:nvSpPr>
        <p:spPr>
          <a:xfrm>
            <a:off x="7962900" y="2016122"/>
            <a:ext cx="861169" cy="18097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10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childTnLst>
                          </p:cTn>
                        </p:par>
                        <p:par>
                          <p:cTn id="75" fill="hold">
                            <p:stCondLst>
                              <p:cond delay="500"/>
                            </p:stCondLst>
                            <p:childTnLst>
                              <p:par>
                                <p:cTn id="76" presetID="45" presetClass="exit" presetSubtype="0" fill="hold" grpId="1" nodeType="afterEffect">
                                  <p:stCondLst>
                                    <p:cond delay="0"/>
                                  </p:stCondLst>
                                  <p:childTnLst>
                                    <p:animEffect transition="out" filter="fade">
                                      <p:cBhvr>
                                        <p:cTn id="77" dur="2000"/>
                                        <p:tgtEl>
                                          <p:spTgt spid="52"/>
                                        </p:tgtEl>
                                      </p:cBhvr>
                                    </p:animEffect>
                                    <p:anim calcmode="lin" valueType="num">
                                      <p:cBhvr>
                                        <p:cTn id="78" dur="2000"/>
                                        <p:tgtEl>
                                          <p:spTgt spid="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9" dur="2000"/>
                                        <p:tgtEl>
                                          <p:spTgt spid="52"/>
                                        </p:tgtEl>
                                        <p:attrNameLst>
                                          <p:attrName>ppt_h</p:attrName>
                                        </p:attrNameLst>
                                      </p:cBhvr>
                                      <p:tavLst>
                                        <p:tav tm="0">
                                          <p:val>
                                            <p:strVal val="ppt_h"/>
                                          </p:val>
                                        </p:tav>
                                        <p:tav tm="100000">
                                          <p:val>
                                            <p:strVal val="ppt_h"/>
                                          </p:val>
                                        </p:tav>
                                      </p:tavLst>
                                    </p:anim>
                                    <p:set>
                                      <p:cBhvr>
                                        <p:cTn id="80" dur="1" fill="hold">
                                          <p:stCondLst>
                                            <p:cond delay="1999"/>
                                          </p:stCondLst>
                                        </p:cTn>
                                        <p:tgtEl>
                                          <p:spTgt spid="52"/>
                                        </p:tgtEl>
                                        <p:attrNameLst>
                                          <p:attrName>style.visibility</p:attrName>
                                        </p:attrNameLst>
                                      </p:cBhvr>
                                      <p:to>
                                        <p:strVal val="hidden"/>
                                      </p:to>
                                    </p:set>
                                  </p:childTnLst>
                                </p:cTn>
                              </p:par>
                            </p:childTnLst>
                          </p:cTn>
                        </p:par>
                        <p:par>
                          <p:cTn id="81" fill="hold">
                            <p:stCondLst>
                              <p:cond delay="2500"/>
                            </p:stCondLst>
                            <p:childTnLst>
                              <p:par>
                                <p:cTn id="82" presetID="1" presetClass="entr" presetSubtype="0" fill="hold" grpId="2" nodeType="afterEffect">
                                  <p:stCondLst>
                                    <p:cond delay="0"/>
                                  </p:stCondLst>
                                  <p:childTnLst>
                                    <p:set>
                                      <p:cBhvr>
                                        <p:cTn id="83"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 grpId="0" animBg="1"/>
      <p:bldP spid="14" grpId="0" animBg="1"/>
      <p:bldP spid="13" grpId="0" animBg="1"/>
      <p:bldP spid="26" grpId="0" animBg="1"/>
      <p:bldP spid="27" grpId="0"/>
      <p:bldP spid="30" grpId="0"/>
      <p:bldP spid="32" grpId="0" animBg="1"/>
      <p:bldP spid="33" grpId="0"/>
      <p:bldP spid="35" grpId="0" animBg="1"/>
      <p:bldP spid="41" grpId="0"/>
      <p:bldP spid="52" grpId="0" animBg="1"/>
      <p:bldP spid="52" grpId="1" animBg="1"/>
      <p:bldP spid="52"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a:off x="2950500" y="461700"/>
            <a:ext cx="2871900" cy="63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3000"/>
              <a:t>BK Maker AS</a:t>
            </a:r>
            <a:endParaRPr sz="3000">
              <a:latin typeface="Montserrat"/>
              <a:ea typeface="Montserrat"/>
              <a:cs typeface="Montserrat"/>
              <a:sym typeface="Montserrat"/>
            </a:endParaRPr>
          </a:p>
        </p:txBody>
      </p:sp>
      <p:sp>
        <p:nvSpPr>
          <p:cNvPr id="82" name="Google Shape;82;p14"/>
          <p:cNvSpPr txBox="1"/>
          <p:nvPr/>
        </p:nvSpPr>
        <p:spPr>
          <a:xfrm>
            <a:off x="860150" y="2912525"/>
            <a:ext cx="656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83" name="Google Shape;83;p14"/>
          <p:cNvPicPr preferRelativeResize="0"/>
          <p:nvPr/>
        </p:nvPicPr>
        <p:blipFill rotWithShape="1">
          <a:blip r:embed="rId3">
            <a:alphaModFix/>
          </a:blip>
          <a:srcRect t="14503" b="15365"/>
          <a:stretch/>
        </p:blipFill>
        <p:spPr>
          <a:xfrm>
            <a:off x="860150" y="2203150"/>
            <a:ext cx="1899251" cy="1884024"/>
          </a:xfrm>
          <a:prstGeom prst="rect">
            <a:avLst/>
          </a:prstGeom>
          <a:noFill/>
          <a:ln>
            <a:noFill/>
          </a:ln>
        </p:spPr>
      </p:pic>
      <p:pic>
        <p:nvPicPr>
          <p:cNvPr id="85" name="Google Shape;85;p14"/>
          <p:cNvPicPr preferRelativeResize="0"/>
          <p:nvPr/>
        </p:nvPicPr>
        <p:blipFill rotWithShape="1">
          <a:blip r:embed="rId4">
            <a:alphaModFix/>
          </a:blip>
          <a:srcRect l="22180" t="36577" r="14500" b="22730"/>
          <a:stretch/>
        </p:blipFill>
        <p:spPr>
          <a:xfrm>
            <a:off x="6329875" y="2203150"/>
            <a:ext cx="1953974" cy="1884032"/>
          </a:xfrm>
          <a:prstGeom prst="rect">
            <a:avLst/>
          </a:prstGeom>
          <a:noFill/>
          <a:ln>
            <a:noFill/>
          </a:ln>
        </p:spPr>
      </p:pic>
      <p:sp>
        <p:nvSpPr>
          <p:cNvPr id="86" name="Google Shape;86;p14"/>
          <p:cNvSpPr txBox="1"/>
          <p:nvPr/>
        </p:nvSpPr>
        <p:spPr>
          <a:xfrm>
            <a:off x="914175" y="4187375"/>
            <a:ext cx="17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a:solidFill>
                  <a:schemeClr val="lt1"/>
                </a:solidFill>
                <a:latin typeface="Montserrat"/>
                <a:ea typeface="Montserrat"/>
                <a:cs typeface="Montserrat"/>
                <a:sym typeface="Montserrat"/>
              </a:rPr>
              <a:t>Nguyễn Đắc Quy</a:t>
            </a:r>
            <a:endParaRPr>
              <a:solidFill>
                <a:schemeClr val="lt1"/>
              </a:solidFill>
              <a:latin typeface="Montserrat"/>
              <a:ea typeface="Montserrat"/>
              <a:cs typeface="Montserrat"/>
              <a:sym typeface="Montserrat"/>
            </a:endParaRPr>
          </a:p>
        </p:txBody>
      </p:sp>
      <p:sp>
        <p:nvSpPr>
          <p:cNvPr id="87" name="Google Shape;87;p14"/>
          <p:cNvSpPr txBox="1"/>
          <p:nvPr/>
        </p:nvSpPr>
        <p:spPr>
          <a:xfrm>
            <a:off x="3709200" y="4187375"/>
            <a:ext cx="172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a:solidFill>
                  <a:schemeClr val="lt1"/>
                </a:solidFill>
                <a:latin typeface="Montserrat"/>
                <a:ea typeface="Montserrat"/>
                <a:cs typeface="Montserrat"/>
                <a:sym typeface="Montserrat"/>
              </a:rPr>
              <a:t>Nguyễn Tài Duy</a:t>
            </a:r>
            <a:endParaRPr>
              <a:solidFill>
                <a:schemeClr val="lt1"/>
              </a:solidFill>
              <a:latin typeface="Montserrat"/>
              <a:ea typeface="Montserrat"/>
              <a:cs typeface="Montserrat"/>
              <a:sym typeface="Montserrat"/>
            </a:endParaRPr>
          </a:p>
        </p:txBody>
      </p:sp>
      <p:sp>
        <p:nvSpPr>
          <p:cNvPr id="88" name="Google Shape;88;p14"/>
          <p:cNvSpPr txBox="1"/>
          <p:nvPr/>
        </p:nvSpPr>
        <p:spPr>
          <a:xfrm>
            <a:off x="6822600" y="4187375"/>
            <a:ext cx="114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a:solidFill>
                  <a:schemeClr val="lt1"/>
                </a:solidFill>
                <a:latin typeface="Montserrat"/>
                <a:ea typeface="Montserrat"/>
                <a:cs typeface="Montserrat"/>
                <a:sym typeface="Montserrat"/>
              </a:rPr>
              <a:t>Phan Ben</a:t>
            </a:r>
            <a:endParaRPr>
              <a:solidFill>
                <a:schemeClr val="lt1"/>
              </a:solidFill>
              <a:latin typeface="Montserrat"/>
              <a:ea typeface="Montserrat"/>
              <a:cs typeface="Montserrat"/>
              <a:sym typeface="Montserrat"/>
            </a:endParaRPr>
          </a:p>
        </p:txBody>
      </p:sp>
      <p:pic>
        <p:nvPicPr>
          <p:cNvPr id="89" name="Google Shape;89;p14"/>
          <p:cNvPicPr preferRelativeResize="0"/>
          <p:nvPr/>
        </p:nvPicPr>
        <p:blipFill>
          <a:blip r:embed="rId5">
            <a:alphaModFix/>
          </a:blip>
          <a:stretch>
            <a:fillRect/>
          </a:stretch>
        </p:blipFill>
        <p:spPr>
          <a:xfrm>
            <a:off x="914175" y="1100100"/>
            <a:ext cx="831299" cy="831299"/>
          </a:xfrm>
          <a:prstGeom prst="rect">
            <a:avLst/>
          </a:prstGeom>
          <a:noFill/>
          <a:ln>
            <a:noFill/>
          </a:ln>
        </p:spPr>
      </p:pic>
      <p:sp>
        <p:nvSpPr>
          <p:cNvPr id="90" name="Google Shape;90;p14"/>
          <p:cNvSpPr txBox="1"/>
          <p:nvPr/>
        </p:nvSpPr>
        <p:spPr>
          <a:xfrm>
            <a:off x="1877275" y="1280500"/>
            <a:ext cx="2273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b="1">
                <a:solidFill>
                  <a:schemeClr val="lt1"/>
                </a:solidFill>
                <a:latin typeface="Montserrat"/>
                <a:ea typeface="Montserrat"/>
                <a:cs typeface="Montserrat"/>
                <a:sym typeface="Montserrat"/>
              </a:rPr>
              <a:t>ĐẠI HỌC BÁCH KHOA - ĐẠI HỌC ĐÀ NẴNG</a:t>
            </a:r>
            <a:endParaRPr b="1">
              <a:solidFill>
                <a:schemeClr val="lt1"/>
              </a:solidFill>
              <a:latin typeface="Montserrat"/>
              <a:ea typeface="Montserrat"/>
              <a:cs typeface="Montserrat"/>
              <a:sym typeface="Montserrat"/>
            </a:endParaRPr>
          </a:p>
        </p:txBody>
      </p:sp>
      <p:pic>
        <p:nvPicPr>
          <p:cNvPr id="91" name="Google Shape;91;p14"/>
          <p:cNvPicPr preferRelativeResize="0"/>
          <p:nvPr/>
        </p:nvPicPr>
        <p:blipFill>
          <a:blip r:embed="rId6">
            <a:alphaModFix/>
            <a:extLst>
              <a:ext uri="{BEBA8EAE-BF5A-486C-A8C5-ECC9F3942E4B}">
                <a14:imgProps xmlns:a14="http://schemas.microsoft.com/office/drawing/2010/main">
                  <a14:imgLayer r:embed="rId7">
                    <a14:imgEffect>
                      <a14:backgroundRemoval t="2743" b="98286" l="2400" r="96343">
                        <a14:foregroundMark x1="35543" y1="6857" x2="20114" y2="16686"/>
                        <a14:foregroundMark x1="20114" y1="16686" x2="9829" y2="31200"/>
                        <a14:foregroundMark x1="9829" y1="31200" x2="3886" y2="50400"/>
                        <a14:foregroundMark x1="3886" y1="50400" x2="5829" y2="70857"/>
                        <a14:foregroundMark x1="5829" y1="70857" x2="15429" y2="85143"/>
                        <a14:foregroundMark x1="15429" y1="85143" x2="32457" y2="93143"/>
                        <a14:foregroundMark x1="32457" y1="93143" x2="51314" y2="96343"/>
                        <a14:foregroundMark x1="51314" y1="96343" x2="68686" y2="94400"/>
                        <a14:foregroundMark x1="68686" y1="94400" x2="84229" y2="81257"/>
                        <a14:foregroundMark x1="84229" y1="81257" x2="98400" y2="44686"/>
                        <a14:foregroundMark x1="98400" y1="44686" x2="91886" y2="22629"/>
                        <a14:foregroundMark x1="91886" y1="22629" x2="58057" y2="5600"/>
                        <a14:foregroundMark x1="58057" y1="5600" x2="37600" y2="2857"/>
                        <a14:foregroundMark x1="37600" y1="2857" x2="23771" y2="10057"/>
                        <a14:foregroundMark x1="23771" y1="10057" x2="23314" y2="10514"/>
                        <a14:foregroundMark x1="42514" y1="3543" x2="62857" y2="5600"/>
                        <a14:foregroundMark x1="62857" y1="5600" x2="81029" y2="14171"/>
                        <a14:foregroundMark x1="88000" y1="20800" x2="96114" y2="44000"/>
                        <a14:foregroundMark x1="96114" y1="44000" x2="96571" y2="61143"/>
                        <a14:foregroundMark x1="96571" y1="61143" x2="83200" y2="86286"/>
                        <a14:foregroundMark x1="78171" y1="87429" x2="63086" y2="95543"/>
                        <a14:foregroundMark x1="63086" y1="95543" x2="28343" y2="93943"/>
                        <a14:foregroundMark x1="28343" y1="93943" x2="27429" y2="93029"/>
                        <a14:foregroundMark x1="42057" y1="97029" x2="42057" y2="97029"/>
                        <a14:foregroundMark x1="42514" y1="97029" x2="50514" y2="98286"/>
                        <a14:foregroundMark x1="9371" y1="25143" x2="2400" y2="41257"/>
                        <a14:foregroundMark x1="2400" y1="41257" x2="8114" y2="74171"/>
                      </a14:backgroundRemoval>
                    </a14:imgEffect>
                  </a14:imgLayer>
                </a14:imgProps>
              </a:ext>
            </a:extLst>
          </a:blip>
          <a:stretch>
            <a:fillRect/>
          </a:stretch>
        </p:blipFill>
        <p:spPr>
          <a:xfrm>
            <a:off x="5490825" y="1111325"/>
            <a:ext cx="831299" cy="831299"/>
          </a:xfrm>
          <a:prstGeom prst="rect">
            <a:avLst/>
          </a:prstGeom>
          <a:noFill/>
          <a:ln>
            <a:noFill/>
          </a:ln>
        </p:spPr>
      </p:pic>
      <p:sp>
        <p:nvSpPr>
          <p:cNvPr id="92" name="Google Shape;92;p14"/>
          <p:cNvSpPr txBox="1"/>
          <p:nvPr/>
        </p:nvSpPr>
        <p:spPr>
          <a:xfrm>
            <a:off x="6462675" y="1088875"/>
            <a:ext cx="2187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b="1">
                <a:solidFill>
                  <a:schemeClr val="lt1"/>
                </a:solidFill>
                <a:latin typeface="Montserrat"/>
                <a:ea typeface="Montserrat"/>
                <a:cs typeface="Montserrat"/>
                <a:sym typeface="Montserrat"/>
              </a:rPr>
              <a:t>CLB SINH VIÊN NGHIÊN CỨU KHOA HỌC BK-MAKER</a:t>
            </a:r>
            <a:endParaRPr b="1">
              <a:solidFill>
                <a:schemeClr val="lt1"/>
              </a:solidFill>
              <a:latin typeface="Montserrat"/>
              <a:ea typeface="Montserrat"/>
              <a:cs typeface="Montserrat"/>
              <a:sym typeface="Montserrat"/>
            </a:endParaRPr>
          </a:p>
        </p:txBody>
      </p:sp>
      <p:sp>
        <p:nvSpPr>
          <p:cNvPr id="93" name="Google Shape;93;p14"/>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Tìm kiếm ứng dụng số hóa trong công nghiệp với SIMATIC IOT 2050</a:t>
            </a:r>
            <a:endParaRPr sz="1800"/>
          </a:p>
        </p:txBody>
      </p:sp>
      <p:pic>
        <p:nvPicPr>
          <p:cNvPr id="3" name="Picture 2">
            <a:extLst>
              <a:ext uri="{FF2B5EF4-FFF2-40B4-BE49-F238E27FC236}">
                <a16:creationId xmlns:a16="http://schemas.microsoft.com/office/drawing/2014/main" id="{73AC581E-C6B6-4D00-AD46-0C6F30F82306}"/>
              </a:ext>
            </a:extLst>
          </p:cNvPr>
          <p:cNvPicPr>
            <a:picLocks noChangeAspect="1"/>
          </p:cNvPicPr>
          <p:nvPr/>
        </p:nvPicPr>
        <p:blipFill rotWithShape="1">
          <a:blip r:embed="rId8"/>
          <a:srcRect l="4045" t="28515" r="31945" b="37198"/>
          <a:stretch/>
        </p:blipFill>
        <p:spPr>
          <a:xfrm>
            <a:off x="3650259" y="2203142"/>
            <a:ext cx="1953974" cy="188402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
        <p:cNvGrpSpPr/>
        <p:nvPr/>
      </p:nvGrpSpPr>
      <p:grpSpPr>
        <a:xfrm>
          <a:off x="0" y="0"/>
          <a:ext cx="0" cy="0"/>
          <a:chOff x="0" y="0"/>
          <a:chExt cx="0" cy="0"/>
        </a:xfrm>
      </p:grpSpPr>
      <p:sp>
        <p:nvSpPr>
          <p:cNvPr id="298" name="Google Shape;298;p24"/>
          <p:cNvSpPr txBox="1">
            <a:spLocks noGrp="1"/>
          </p:cNvSpPr>
          <p:nvPr>
            <p:ph type="title"/>
          </p:nvPr>
        </p:nvSpPr>
        <p:spPr>
          <a:xfrm>
            <a:off x="283100" y="433850"/>
            <a:ext cx="30903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500" u="sng">
                <a:solidFill>
                  <a:schemeClr val="dk2"/>
                </a:solidFill>
              </a:rPr>
              <a:t>III.  Giải pháp: </a:t>
            </a:r>
            <a:endParaRPr sz="2500" u="sng">
              <a:solidFill>
                <a:schemeClr val="dk2"/>
              </a:solidFill>
              <a:latin typeface="Montserrat"/>
              <a:ea typeface="Montserrat"/>
              <a:cs typeface="Montserrat"/>
              <a:sym typeface="Montserrat"/>
            </a:endParaRPr>
          </a:p>
        </p:txBody>
      </p:sp>
      <p:sp>
        <p:nvSpPr>
          <p:cNvPr id="299" name="Google Shape;299;p24"/>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dk2"/>
                </a:solidFill>
                <a:latin typeface="Montserrat"/>
                <a:ea typeface="Montserrat"/>
                <a:cs typeface="Montserrat"/>
                <a:sym typeface="Montserrat"/>
              </a:rPr>
              <a:t>Tìm kiếm ứng dụng số hóa trong công nghiệp với SIMATIC IOT 2050</a:t>
            </a:r>
            <a:endParaRPr sz="1800">
              <a:solidFill>
                <a:schemeClr val="dk2"/>
              </a:solidFill>
            </a:endParaRPr>
          </a:p>
        </p:txBody>
      </p:sp>
      <p:sp>
        <p:nvSpPr>
          <p:cNvPr id="300" name="Google Shape;300;p24"/>
          <p:cNvSpPr txBox="1"/>
          <p:nvPr/>
        </p:nvSpPr>
        <p:spPr>
          <a:xfrm>
            <a:off x="431350" y="883425"/>
            <a:ext cx="84324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dk2"/>
                </a:solidFill>
                <a:latin typeface="Montserrat"/>
                <a:ea typeface="Montserrat"/>
                <a:cs typeface="Montserrat"/>
                <a:sym typeface="Montserrat"/>
              </a:rPr>
              <a:t>3.   Ứng dụng Machine learning vào đánh giá và chỉnh định bộ điều khiển PID:</a:t>
            </a:r>
            <a:endParaRPr sz="1800" b="1">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304"/>
        <p:cNvGrpSpPr/>
        <p:nvPr/>
      </p:nvGrpSpPr>
      <p:grpSpPr>
        <a:xfrm>
          <a:off x="0" y="0"/>
          <a:ext cx="0" cy="0"/>
          <a:chOff x="0" y="0"/>
          <a:chExt cx="0" cy="0"/>
        </a:xfrm>
      </p:grpSpPr>
      <p:sp>
        <p:nvSpPr>
          <p:cNvPr id="305" name="Google Shape;305;p25"/>
          <p:cNvSpPr txBox="1">
            <a:spLocks noGrp="1"/>
          </p:cNvSpPr>
          <p:nvPr>
            <p:ph type="title"/>
          </p:nvPr>
        </p:nvSpPr>
        <p:spPr>
          <a:xfrm>
            <a:off x="283100" y="433850"/>
            <a:ext cx="40947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500" u="sng"/>
              <a:t>IV.  Demo sản phẩm: </a:t>
            </a:r>
            <a:endParaRPr sz="2500" u="sng">
              <a:latin typeface="Montserrat"/>
              <a:ea typeface="Montserrat"/>
              <a:cs typeface="Montserrat"/>
              <a:sym typeface="Montserrat"/>
            </a:endParaRPr>
          </a:p>
        </p:txBody>
      </p:sp>
      <p:sp>
        <p:nvSpPr>
          <p:cNvPr id="306" name="Google Shape;306;p25"/>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Tìm kiếm ứng dụng số hóa trong công nghiệp với SIMATIC IOT 2050</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310"/>
        <p:cNvGrpSpPr/>
        <p:nvPr/>
      </p:nvGrpSpPr>
      <p:grpSpPr>
        <a:xfrm>
          <a:off x="0" y="0"/>
          <a:ext cx="0" cy="0"/>
          <a:chOff x="0" y="0"/>
          <a:chExt cx="0" cy="0"/>
        </a:xfrm>
      </p:grpSpPr>
      <p:sp>
        <p:nvSpPr>
          <p:cNvPr id="311" name="Google Shape;311;p26"/>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Tìm kiếm ứng dụng số hóa trong công nghiệp với SIMATIC IOT 2050</a:t>
            </a:r>
            <a:endParaRPr sz="1800"/>
          </a:p>
        </p:txBody>
      </p:sp>
      <p:sp>
        <p:nvSpPr>
          <p:cNvPr id="312" name="Google Shape;312;p26"/>
          <p:cNvSpPr txBox="1"/>
          <p:nvPr/>
        </p:nvSpPr>
        <p:spPr>
          <a:xfrm>
            <a:off x="1843900" y="2571750"/>
            <a:ext cx="55641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3000" b="1">
                <a:solidFill>
                  <a:schemeClr val="lt1"/>
                </a:solidFill>
                <a:latin typeface="Montserrat"/>
                <a:ea typeface="Montserrat"/>
                <a:cs typeface="Montserrat"/>
                <a:sym typeface="Montserrat"/>
              </a:rPr>
              <a:t>Thanks for your attention !</a:t>
            </a:r>
            <a:endParaRPr sz="3000" b="1">
              <a:solidFill>
                <a:schemeClr val="lt1"/>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7;p20">
            <a:extLst>
              <a:ext uri="{FF2B5EF4-FFF2-40B4-BE49-F238E27FC236}">
                <a16:creationId xmlns:a16="http://schemas.microsoft.com/office/drawing/2014/main" id="{B2D4BB2F-29CA-4154-B316-AC96CBC20F82}"/>
              </a:ext>
            </a:extLst>
          </p:cNvPr>
          <p:cNvSpPr txBox="1"/>
          <p:nvPr/>
        </p:nvSpPr>
        <p:spPr>
          <a:xfrm>
            <a:off x="-277250" y="230187"/>
            <a:ext cx="7402500" cy="820707"/>
          </a:xfrm>
          <a:prstGeom prst="rect">
            <a:avLst/>
          </a:prstGeom>
          <a:noFill/>
          <a:ln>
            <a:noFill/>
          </a:ln>
        </p:spPr>
        <p:txBody>
          <a:bodyPr spcFirstLastPara="1" wrap="square" lIns="91425" tIns="91425" rIns="91425" bIns="91425" anchor="t" anchorCtr="0">
            <a:spAutoFit/>
          </a:bodyPr>
          <a:lstStyle/>
          <a:p>
            <a:pPr marL="457200">
              <a:spcAft>
                <a:spcPts val="1600"/>
              </a:spcAft>
            </a:pPr>
            <a:r>
              <a:rPr lang="vi" sz="2500" b="1" dirty="0">
                <a:latin typeface="Montserrat"/>
                <a:ea typeface="Montserrat"/>
                <a:cs typeface="Montserrat"/>
                <a:sym typeface="Montserrat"/>
              </a:rPr>
              <a:t>2.</a:t>
            </a:r>
            <a:r>
              <a:rPr lang="en-US" sz="2500" b="1" dirty="0">
                <a:latin typeface="Montserrat"/>
                <a:ea typeface="Montserrat"/>
                <a:cs typeface="Montserrat"/>
                <a:sym typeface="Montserrat"/>
              </a:rPr>
              <a:t>2</a:t>
            </a:r>
            <a:r>
              <a:rPr lang="vi" sz="2500" b="1" dirty="0">
                <a:latin typeface="Montserrat"/>
                <a:ea typeface="Montserrat"/>
                <a:cs typeface="Montserrat"/>
                <a:sym typeface="Montserrat"/>
              </a:rPr>
              <a:t>. </a:t>
            </a:r>
            <a:r>
              <a:rPr lang="vi-VN" sz="2800" b="1" dirty="0"/>
              <a:t>Choose Algorithm</a:t>
            </a:r>
            <a:r>
              <a:rPr lang="vi" sz="2500" b="1" dirty="0">
                <a:latin typeface="Montserrat"/>
                <a:ea typeface="Montserrat"/>
                <a:cs typeface="Montserrat"/>
                <a:sym typeface="Montserrat"/>
              </a:rPr>
              <a:t> </a:t>
            </a:r>
            <a:endParaRPr lang="en-US" sz="2800" dirty="0"/>
          </a:p>
        </p:txBody>
      </p:sp>
      <p:sp>
        <p:nvSpPr>
          <p:cNvPr id="8" name="TextBox 7">
            <a:extLst>
              <a:ext uri="{FF2B5EF4-FFF2-40B4-BE49-F238E27FC236}">
                <a16:creationId xmlns:a16="http://schemas.microsoft.com/office/drawing/2014/main" id="{763A908C-B359-42CE-97B5-D7B0D511FDCC}"/>
              </a:ext>
            </a:extLst>
          </p:cNvPr>
          <p:cNvSpPr txBox="1"/>
          <p:nvPr/>
        </p:nvSpPr>
        <p:spPr>
          <a:xfrm>
            <a:off x="162438" y="804091"/>
            <a:ext cx="4667250" cy="400110"/>
          </a:xfrm>
          <a:prstGeom prst="rect">
            <a:avLst/>
          </a:prstGeom>
          <a:noFill/>
        </p:spPr>
        <p:txBody>
          <a:bodyPr wrap="square">
            <a:spAutoFit/>
          </a:bodyPr>
          <a:lstStyle/>
          <a:p>
            <a:r>
              <a:rPr lang="en-US" sz="2000" b="1" dirty="0"/>
              <a:t>Linear regression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3765F00-8E2D-441F-B93E-E41390D037C0}"/>
                  </a:ext>
                </a:extLst>
              </p:cNvPr>
              <p:cNvSpPr txBox="1"/>
              <p:nvPr/>
            </p:nvSpPr>
            <p:spPr>
              <a:xfrm>
                <a:off x="-782787" y="1599048"/>
                <a:ext cx="7586643" cy="9727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𝒌</m:t>
                                  </m:r>
                                </m:e>
                                <m:sub>
                                  <m:r>
                                    <a:rPr lang="en-US" b="1" i="1">
                                      <a:latin typeface="Cambria Math" panose="02040503050406030204" pitchFamily="18" charset="0"/>
                                    </a:rPr>
                                    <m:t>𝑷</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𝒌</m:t>
                                  </m:r>
                                </m:e>
                                <m:sub>
                                  <m:r>
                                    <a:rPr lang="en-US" b="1" i="1">
                                      <a:latin typeface="Cambria Math" panose="02040503050406030204" pitchFamily="18" charset="0"/>
                                    </a:rPr>
                                    <m:t>𝑰</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𝒌</m:t>
                                  </m:r>
                                </m:e>
                                <m:sub>
                                  <m:r>
                                    <a:rPr lang="en-US" b="1" i="1">
                                      <a:latin typeface="Cambria Math" panose="02040503050406030204" pitchFamily="18" charset="0"/>
                                    </a:rPr>
                                    <m:t>𝑫</m:t>
                                  </m:r>
                                </m:sub>
                              </m:sSub>
                            </m:e>
                          </m:eqArr>
                        </m:e>
                      </m:d>
                      <m:r>
                        <a:rPr lang="en-US" b="1" i="0">
                          <a:latin typeface="Cambria Math" panose="02040503050406030204" pitchFamily="18" charset="0"/>
                        </a:rPr>
                        <m:t>=</m:t>
                      </m:r>
                      <m:d>
                        <m:dPr>
                          <m:begChr m:val="["/>
                          <m:endChr m:val="]"/>
                          <m:ctrlPr>
                            <a:rPr lang="en-US" b="1" i="1">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𝒑</m:t>
                                  </m:r>
                                  <m:r>
                                    <a:rPr lang="en-US" b="1" i="0">
                                      <a:latin typeface="Cambria Math" panose="02040503050406030204" pitchFamily="18" charset="0"/>
                                    </a:rPr>
                                    <m:t>𝟎</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𝒊</m:t>
                                  </m:r>
                                  <m:r>
                                    <a:rPr lang="en-US" b="1" i="0">
                                      <a:latin typeface="Cambria Math" panose="02040503050406030204" pitchFamily="18" charset="0"/>
                                    </a:rPr>
                                    <m:t>𝟎</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𝒃</m:t>
                                  </m:r>
                                </m:e>
                                <m:sub>
                                  <m:r>
                                    <a:rPr lang="en-US" b="1" i="1">
                                      <a:latin typeface="Cambria Math" panose="02040503050406030204" pitchFamily="18" charset="0"/>
                                    </a:rPr>
                                    <m:t>𝒅</m:t>
                                  </m:r>
                                  <m:r>
                                    <a:rPr lang="en-US" b="1" i="0">
                                      <a:latin typeface="Cambria Math" panose="02040503050406030204" pitchFamily="18" charset="0"/>
                                    </a:rPr>
                                    <m:t>𝟎</m:t>
                                  </m:r>
                                </m:sub>
                              </m:sSub>
                            </m:e>
                          </m:eqArr>
                        </m:e>
                      </m:d>
                      <m:r>
                        <a:rPr lang="en-US" b="1" i="0">
                          <a:latin typeface="Cambria Math" panose="02040503050406030204" pitchFamily="18" charset="0"/>
                        </a:rPr>
                        <m:t>+</m:t>
                      </m:r>
                      <m:d>
                        <m:dPr>
                          <m:begChr m:val="["/>
                          <m:endChr m:val="]"/>
                          <m:ctrlPr>
                            <a:rPr lang="en-US" b="1" i="1">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𝒑</m:t>
                                  </m:r>
                                  <m:r>
                                    <a:rPr lang="en-US" b="1" i="0">
                                      <a:latin typeface="Cambria Math" panose="02040503050406030204" pitchFamily="18" charset="0"/>
                                    </a:rPr>
                                    <m:t>𝟏</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𝒊</m:t>
                                  </m:r>
                                  <m:r>
                                    <a:rPr lang="en-US" b="1" i="0">
                                      <a:latin typeface="Cambria Math" panose="02040503050406030204" pitchFamily="18" charset="0"/>
                                    </a:rPr>
                                    <m:t>𝟏</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𝒅</m:t>
                                  </m:r>
                                  <m:r>
                                    <a:rPr lang="en-US" b="1" i="0">
                                      <a:latin typeface="Cambria Math" panose="02040503050406030204" pitchFamily="18" charset="0"/>
                                    </a:rPr>
                                    <m:t>𝟏</m:t>
                                  </m:r>
                                </m:sub>
                              </m:sSub>
                            </m:e>
                          </m:eqArr>
                        </m:e>
                      </m:d>
                      <m:d>
                        <m:dPr>
                          <m:begChr m:val="["/>
                          <m:endChr m:val="]"/>
                          <m:ctrlPr>
                            <a:rPr lang="en-US" b="1" i="1">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𝒑</m:t>
                                  </m:r>
                                  <m:r>
                                    <a:rPr lang="en-US" b="1" i="0">
                                      <a:latin typeface="Cambria Math" panose="02040503050406030204" pitchFamily="18" charset="0"/>
                                    </a:rPr>
                                    <m:t>𝟏</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r>
                                    <a:rPr lang="en-US" b="1" i="0">
                                      <a:latin typeface="Cambria Math" panose="02040503050406030204" pitchFamily="18" charset="0"/>
                                    </a:rPr>
                                    <m:t>𝟏</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𝒅</m:t>
                                  </m:r>
                                  <m:r>
                                    <a:rPr lang="en-US" b="1" i="0">
                                      <a:latin typeface="Cambria Math" panose="02040503050406030204" pitchFamily="18" charset="0"/>
                                    </a:rPr>
                                    <m:t>𝟏</m:t>
                                  </m:r>
                                </m:sub>
                              </m:sSub>
                            </m:e>
                          </m:eqArr>
                        </m:e>
                      </m:d>
                      <m:r>
                        <a:rPr lang="en-US" b="1" i="0">
                          <a:latin typeface="Cambria Math" panose="02040503050406030204" pitchFamily="18" charset="0"/>
                        </a:rPr>
                        <m:t>+</m:t>
                      </m:r>
                      <m:d>
                        <m:dPr>
                          <m:begChr m:val="["/>
                          <m:endChr m:val="]"/>
                          <m:ctrlPr>
                            <a:rPr lang="en-US" b="1" i="1">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𝒑</m:t>
                                  </m:r>
                                  <m:r>
                                    <a:rPr lang="en-US" b="1" i="0">
                                      <a:latin typeface="Cambria Math" panose="02040503050406030204" pitchFamily="18" charset="0"/>
                                    </a:rPr>
                                    <m:t>𝟐</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𝒊</m:t>
                                  </m:r>
                                  <m:r>
                                    <a:rPr lang="en-US" b="1" i="0">
                                      <a:latin typeface="Cambria Math" panose="02040503050406030204" pitchFamily="18" charset="0"/>
                                    </a:rPr>
                                    <m:t>𝟐</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𝒅</m:t>
                                  </m:r>
                                  <m:r>
                                    <a:rPr lang="en-US" b="1" i="0">
                                      <a:latin typeface="Cambria Math" panose="02040503050406030204" pitchFamily="18" charset="0"/>
                                    </a:rPr>
                                    <m:t>𝟐</m:t>
                                  </m:r>
                                </m:sub>
                              </m:sSub>
                            </m:e>
                          </m:eqArr>
                        </m:e>
                      </m:d>
                      <m:d>
                        <m:dPr>
                          <m:begChr m:val="["/>
                          <m:endChr m:val="]"/>
                          <m:ctrlPr>
                            <a:rPr lang="en-US" b="1" i="1">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𝒑</m:t>
                                  </m:r>
                                  <m:r>
                                    <a:rPr lang="en-US" b="1" i="0">
                                      <a:latin typeface="Cambria Math" panose="02040503050406030204" pitchFamily="18" charset="0"/>
                                    </a:rPr>
                                    <m:t>𝟐</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r>
                                    <a:rPr lang="en-US" b="1" i="0">
                                      <a:latin typeface="Cambria Math" panose="02040503050406030204" pitchFamily="18" charset="0"/>
                                    </a:rPr>
                                    <m:t>𝟐</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𝒅</m:t>
                                  </m:r>
                                  <m:r>
                                    <a:rPr lang="en-US" b="1" i="0">
                                      <a:latin typeface="Cambria Math" panose="02040503050406030204" pitchFamily="18" charset="0"/>
                                    </a:rPr>
                                    <m:t>𝟐</m:t>
                                  </m:r>
                                </m:sub>
                              </m:sSub>
                            </m:e>
                          </m:eqArr>
                        </m:e>
                      </m:d>
                      <m:r>
                        <a:rPr lang="en-US" b="1" i="0">
                          <a:latin typeface="Cambria Math" panose="02040503050406030204" pitchFamily="18" charset="0"/>
                        </a:rPr>
                        <m:t>+</m:t>
                      </m:r>
                      <m:d>
                        <m:dPr>
                          <m:begChr m:val="["/>
                          <m:endChr m:val="]"/>
                          <m:ctrlPr>
                            <a:rPr lang="en-US" b="1" i="1">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𝒑</m:t>
                                  </m:r>
                                  <m:r>
                                    <a:rPr lang="en-US" b="1" i="0">
                                      <a:latin typeface="Cambria Math" panose="02040503050406030204" pitchFamily="18" charset="0"/>
                                    </a:rPr>
                                    <m:t>𝟑</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𝒊</m:t>
                                  </m:r>
                                  <m:r>
                                    <a:rPr lang="en-US" b="1" i="0">
                                      <a:latin typeface="Cambria Math" panose="02040503050406030204" pitchFamily="18" charset="0"/>
                                    </a:rPr>
                                    <m:t>𝟑</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𝒅</m:t>
                                  </m:r>
                                  <m:r>
                                    <a:rPr lang="en-US" b="1" i="0">
                                      <a:latin typeface="Cambria Math" panose="02040503050406030204" pitchFamily="18" charset="0"/>
                                    </a:rPr>
                                    <m:t>𝟑</m:t>
                                  </m:r>
                                </m:sub>
                              </m:sSub>
                            </m:e>
                          </m:eqArr>
                        </m:e>
                      </m:d>
                      <m:d>
                        <m:dPr>
                          <m:begChr m:val="["/>
                          <m:endChr m:val="]"/>
                          <m:ctrlPr>
                            <a:rPr lang="en-US" b="1" i="1">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𝒑</m:t>
                                  </m:r>
                                  <m:r>
                                    <a:rPr lang="en-US" b="1" i="0">
                                      <a:latin typeface="Cambria Math" panose="02040503050406030204" pitchFamily="18" charset="0"/>
                                    </a:rPr>
                                    <m:t>𝟑</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r>
                                    <a:rPr lang="en-US" b="1" i="0">
                                      <a:latin typeface="Cambria Math" panose="02040503050406030204" pitchFamily="18" charset="0"/>
                                    </a:rPr>
                                    <m:t>𝟑</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𝒅</m:t>
                                  </m:r>
                                  <m:r>
                                    <a:rPr lang="en-US" b="1" i="0">
                                      <a:latin typeface="Cambria Math" panose="02040503050406030204" pitchFamily="18" charset="0"/>
                                    </a:rPr>
                                    <m:t>𝟑</m:t>
                                  </m:r>
                                </m:sub>
                              </m:sSub>
                            </m:e>
                          </m:eqArr>
                        </m:e>
                      </m:d>
                      <m:r>
                        <a:rPr lang="en-US" b="1" i="0">
                          <a:latin typeface="Cambria Math" panose="02040503050406030204" pitchFamily="18" charset="0"/>
                        </a:rPr>
                        <m:t>+</m:t>
                      </m:r>
                      <m:d>
                        <m:dPr>
                          <m:begChr m:val="["/>
                          <m:endChr m:val="]"/>
                          <m:ctrlPr>
                            <a:rPr lang="en-US" b="1" i="1">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𝒑</m:t>
                                  </m:r>
                                  <m:r>
                                    <a:rPr lang="en-US" b="1" i="0">
                                      <a:latin typeface="Cambria Math" panose="02040503050406030204" pitchFamily="18" charset="0"/>
                                    </a:rPr>
                                    <m:t>𝟒</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𝒊</m:t>
                                  </m:r>
                                  <m:r>
                                    <a:rPr lang="en-US" b="1" i="0">
                                      <a:latin typeface="Cambria Math" panose="02040503050406030204" pitchFamily="18" charset="0"/>
                                    </a:rPr>
                                    <m:t>𝟒</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𝒘</m:t>
                                  </m:r>
                                </m:e>
                                <m:sub>
                                  <m:r>
                                    <a:rPr lang="en-US" b="1" i="1">
                                      <a:latin typeface="Cambria Math" panose="02040503050406030204" pitchFamily="18" charset="0"/>
                                    </a:rPr>
                                    <m:t>𝒅</m:t>
                                  </m:r>
                                  <m:r>
                                    <a:rPr lang="en-US" b="1" i="0">
                                      <a:latin typeface="Cambria Math" panose="02040503050406030204" pitchFamily="18" charset="0"/>
                                    </a:rPr>
                                    <m:t>𝟒</m:t>
                                  </m:r>
                                </m:sub>
                              </m:sSub>
                            </m:e>
                          </m:eqArr>
                        </m:e>
                      </m:d>
                      <m:d>
                        <m:dPr>
                          <m:begChr m:val="["/>
                          <m:endChr m:val="]"/>
                          <m:ctrlPr>
                            <a:rPr lang="en-US" b="1" i="1">
                              <a:solidFill>
                                <a:srgbClr val="836967"/>
                              </a:solidFill>
                              <a:latin typeface="Cambria Math" panose="02040503050406030204" pitchFamily="18" charset="0"/>
                            </a:rPr>
                          </m:ctrlPr>
                        </m:dPr>
                        <m:e>
                          <m:eqArr>
                            <m:eqArrPr>
                              <m:ctrlPr>
                                <a:rPr lang="en-US" b="1" i="1">
                                  <a:solidFill>
                                    <a:srgbClr val="836967"/>
                                  </a:solidFill>
                                  <a:latin typeface="Cambria Math" panose="02040503050406030204" pitchFamily="18" charset="0"/>
                                </a:rPr>
                              </m:ctrlPr>
                            </m:eqArrPr>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𝒑</m:t>
                                  </m:r>
                                  <m:r>
                                    <a:rPr lang="en-US" b="1" i="0">
                                      <a:latin typeface="Cambria Math" panose="02040503050406030204" pitchFamily="18" charset="0"/>
                                    </a:rPr>
                                    <m:t>𝟒</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r>
                                    <a:rPr lang="en-US" b="1" i="0">
                                      <a:latin typeface="Cambria Math" panose="02040503050406030204" pitchFamily="18" charset="0"/>
                                    </a:rPr>
                                    <m:t>𝟒</m:t>
                                  </m:r>
                                </m:sub>
                              </m:sSub>
                            </m:e>
                            <m:e>
                              <m:r>
                                <a:rPr lang="en-US" b="1" i="0">
                                  <a:latin typeface="Cambria Math" panose="02040503050406030204" pitchFamily="18" charset="0"/>
                                </a:rPr>
                                <m:t>&amp;</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𝒅</m:t>
                                  </m:r>
                                  <m:r>
                                    <a:rPr lang="en-US" b="1" i="0">
                                      <a:latin typeface="Cambria Math" panose="02040503050406030204" pitchFamily="18" charset="0"/>
                                    </a:rPr>
                                    <m:t>𝟒</m:t>
                                  </m:r>
                                </m:sub>
                              </m:sSub>
                            </m:e>
                          </m:eqArr>
                        </m:e>
                      </m:d>
                    </m:oMath>
                  </m:oMathPara>
                </a14:m>
                <a:endParaRPr lang="en-US" b="1" dirty="0"/>
              </a:p>
            </p:txBody>
          </p:sp>
        </mc:Choice>
        <mc:Fallback>
          <p:sp>
            <p:nvSpPr>
              <p:cNvPr id="14" name="TextBox 13">
                <a:extLst>
                  <a:ext uri="{FF2B5EF4-FFF2-40B4-BE49-F238E27FC236}">
                    <a16:creationId xmlns:a16="http://schemas.microsoft.com/office/drawing/2014/main" id="{73765F00-8E2D-441F-B93E-E41390D037C0}"/>
                  </a:ext>
                </a:extLst>
              </p:cNvPr>
              <p:cNvSpPr txBox="1">
                <a:spLocks noRot="1" noChangeAspect="1" noMove="1" noResize="1" noEditPoints="1" noAdjustHandles="1" noChangeArrowheads="1" noChangeShapeType="1" noTextEdit="1"/>
              </p:cNvSpPr>
              <p:nvPr/>
            </p:nvSpPr>
            <p:spPr>
              <a:xfrm>
                <a:off x="-782787" y="1599048"/>
                <a:ext cx="7586643" cy="972702"/>
              </a:xfrm>
              <a:prstGeom prst="rect">
                <a:avLst/>
              </a:prstGeom>
              <a:blipFill>
                <a:blip r:embed="rId3"/>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39D8E0B-AB53-4253-82BD-C1D6FA7CB4C5}"/>
              </a:ext>
            </a:extLst>
          </p:cNvPr>
          <p:cNvSpPr txBox="1"/>
          <p:nvPr/>
        </p:nvSpPr>
        <p:spPr>
          <a:xfrm>
            <a:off x="202793" y="2571750"/>
            <a:ext cx="4862228" cy="2031325"/>
          </a:xfrm>
          <a:prstGeom prst="rect">
            <a:avLst/>
          </a:prstGeom>
          <a:noFill/>
        </p:spPr>
        <p:txBody>
          <a:bodyPr wrap="none" rtlCol="0">
            <a:spAutoFit/>
          </a:bodyPr>
          <a:lstStyle/>
          <a:p>
            <a:r>
              <a:rPr lang="vi-VN" sz="1400" dirty="0"/>
              <a:t>Trong đó : </a:t>
            </a:r>
          </a:p>
          <a:p>
            <a:pPr marL="285750" indent="-285750">
              <a:buFont typeface="Arial" panose="020B0604020202020204" pitchFamily="34" charset="0"/>
              <a:buChar char="•"/>
            </a:pPr>
            <a:r>
              <a:rPr lang="vi-VN" sz="1400" dirty="0"/>
              <a:t>K : là hệ số PID mong muốn</a:t>
            </a:r>
          </a:p>
          <a:p>
            <a:pPr marL="285750" indent="-285750">
              <a:buFont typeface="Arial" panose="020B0604020202020204" pitchFamily="34" charset="0"/>
              <a:buChar char="•"/>
            </a:pPr>
            <a:r>
              <a:rPr lang="vi-VN" sz="1400" dirty="0"/>
              <a:t>W1, W2, W3, W4 : Là các trọng số weight của bài toán </a:t>
            </a:r>
          </a:p>
          <a:p>
            <a:pPr marL="285750" indent="-285750">
              <a:buFont typeface="Arial" panose="020B0604020202020204" pitchFamily="34" charset="0"/>
              <a:buChar char="•"/>
            </a:pPr>
            <a:r>
              <a:rPr lang="vi-VN" sz="1400" dirty="0"/>
              <a:t>X1 : Settling time </a:t>
            </a:r>
          </a:p>
          <a:p>
            <a:pPr marL="285750" indent="-285750">
              <a:buFont typeface="Arial" panose="020B0604020202020204" pitchFamily="34" charset="0"/>
              <a:buChar char="•"/>
            </a:pPr>
            <a:r>
              <a:rPr lang="vi-VN" sz="1400" dirty="0"/>
              <a:t>X2 : Overshoot</a:t>
            </a:r>
          </a:p>
          <a:p>
            <a:pPr marL="285750" indent="-285750">
              <a:buFont typeface="Arial" panose="020B0604020202020204" pitchFamily="34" charset="0"/>
              <a:buChar char="•"/>
            </a:pPr>
            <a:r>
              <a:rPr lang="vi-VN" sz="1400" dirty="0"/>
              <a:t>X3 : Steady state Error</a:t>
            </a:r>
          </a:p>
          <a:p>
            <a:pPr marL="285750" indent="-285750">
              <a:buFont typeface="Arial" panose="020B0604020202020204" pitchFamily="34" charset="0"/>
              <a:buChar char="•"/>
            </a:pPr>
            <a:r>
              <a:rPr lang="vi-VN" sz="1400" dirty="0"/>
              <a:t>X4 : Stability</a:t>
            </a:r>
          </a:p>
          <a:p>
            <a:pPr marL="285750" indent="-285750">
              <a:buFont typeface="Arial" panose="020B0604020202020204" pitchFamily="34" charset="0"/>
              <a:buChar char="•"/>
            </a:pPr>
            <a:r>
              <a:rPr lang="vi-VN" sz="1400" dirty="0"/>
              <a:t>B0 : Là hệ số bias </a:t>
            </a:r>
          </a:p>
          <a:p>
            <a:pPr marL="285750" indent="-285750">
              <a:buFont typeface="Arial" panose="020B0604020202020204" pitchFamily="34" charset="0"/>
              <a:buChar char="•"/>
            </a:pPr>
            <a:endParaRPr lang="en-US" sz="1400" dirty="0"/>
          </a:p>
        </p:txBody>
      </p:sp>
      <p:pic>
        <p:nvPicPr>
          <p:cNvPr id="1028" name="Picture 4" descr="Gradient descent for linear regression using Golang - Backlog">
            <a:extLst>
              <a:ext uri="{FF2B5EF4-FFF2-40B4-BE49-F238E27FC236}">
                <a16:creationId xmlns:a16="http://schemas.microsoft.com/office/drawing/2014/main" id="{71BD9AF1-1BC1-430D-9F80-02440E5E2E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99" t="4024" r="7041" b="1957"/>
          <a:stretch/>
        </p:blipFill>
        <p:spPr bwMode="auto">
          <a:xfrm>
            <a:off x="5903244" y="1367891"/>
            <a:ext cx="3037963" cy="2219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10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80"/>
        <p:cNvGrpSpPr/>
        <p:nvPr/>
      </p:nvGrpSpPr>
      <p:grpSpPr>
        <a:xfrm>
          <a:off x="0" y="0"/>
          <a:ext cx="0" cy="0"/>
          <a:chOff x="0" y="0"/>
          <a:chExt cx="0" cy="0"/>
        </a:xfrm>
      </p:grpSpPr>
      <p:sp>
        <p:nvSpPr>
          <p:cNvPr id="93" name="Google Shape;93;p14"/>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Tìm kiếm ứng dụng số hóa trong công nghiệp với SIMATIC IOT 2050</a:t>
            </a:r>
            <a:endParaRPr sz="1800"/>
          </a:p>
        </p:txBody>
      </p:sp>
      <p:sp>
        <p:nvSpPr>
          <p:cNvPr id="18" name="TextBox 17">
            <a:extLst>
              <a:ext uri="{FF2B5EF4-FFF2-40B4-BE49-F238E27FC236}">
                <a16:creationId xmlns:a16="http://schemas.microsoft.com/office/drawing/2014/main" id="{986F329A-C974-40D4-8C6D-C5DC71C4EDBA}"/>
              </a:ext>
            </a:extLst>
          </p:cNvPr>
          <p:cNvSpPr txBox="1"/>
          <p:nvPr/>
        </p:nvSpPr>
        <p:spPr>
          <a:xfrm>
            <a:off x="167000" y="609540"/>
            <a:ext cx="8653150" cy="830997"/>
          </a:xfrm>
          <a:prstGeom prst="rect">
            <a:avLst/>
          </a:prstGeom>
          <a:noFill/>
        </p:spPr>
        <p:txBody>
          <a:bodyPr wrap="square">
            <a:spAutoFit/>
          </a:bodyPr>
          <a:lstStyle/>
          <a:p>
            <a:pPr marL="0" lvl="0" indent="0" algn="ctr" rtl="0">
              <a:spcBef>
                <a:spcPts val="0"/>
              </a:spcBef>
              <a:spcAft>
                <a:spcPts val="0"/>
              </a:spcAft>
              <a:buClr>
                <a:schemeClr val="dk2"/>
              </a:buClr>
              <a:buSzPts val="1100"/>
              <a:buFont typeface="Arial"/>
              <a:buNone/>
            </a:pPr>
            <a:r>
              <a:rPr lang="vi-VN" sz="2400" b="1">
                <a:solidFill>
                  <a:schemeClr val="lt1"/>
                </a:solidFill>
                <a:latin typeface="Montserrat"/>
                <a:ea typeface="Montserrat"/>
                <a:cs typeface="Montserrat"/>
                <a:sym typeface="Montserrat"/>
              </a:rPr>
              <a:t>Hệ thống giám sát, đánh giá, tối ưu bộ điều khiển PID dựa trên Machine Learning và SIMATIC IOT 2050.</a:t>
            </a:r>
            <a:endParaRPr lang="vi-VN" sz="2400" b="1">
              <a:latin typeface="Lato"/>
              <a:ea typeface="Lato"/>
              <a:cs typeface="Lato"/>
              <a:sym typeface="Lato"/>
            </a:endParaRPr>
          </a:p>
        </p:txBody>
      </p:sp>
      <p:sp>
        <p:nvSpPr>
          <p:cNvPr id="20" name="TextBox 19">
            <a:extLst>
              <a:ext uri="{FF2B5EF4-FFF2-40B4-BE49-F238E27FC236}">
                <a16:creationId xmlns:a16="http://schemas.microsoft.com/office/drawing/2014/main" id="{BD682C71-489F-4752-85B4-16786DCEA8AA}"/>
              </a:ext>
            </a:extLst>
          </p:cNvPr>
          <p:cNvSpPr txBox="1"/>
          <p:nvPr/>
        </p:nvSpPr>
        <p:spPr>
          <a:xfrm>
            <a:off x="1419225" y="1665625"/>
            <a:ext cx="7400925" cy="3477875"/>
          </a:xfrm>
          <a:prstGeom prst="rect">
            <a:avLst/>
          </a:prstGeom>
          <a:noFill/>
        </p:spPr>
        <p:txBody>
          <a:bodyPr wrap="square">
            <a:spAutoFit/>
          </a:bodyPr>
          <a:lstStyle/>
          <a:p>
            <a:pPr lvl="0" rtl="0">
              <a:spcBef>
                <a:spcPts val="0"/>
              </a:spcBef>
              <a:spcAft>
                <a:spcPts val="0"/>
              </a:spcAft>
              <a:buClr>
                <a:schemeClr val="dk2"/>
              </a:buClr>
              <a:buSzPts val="1100"/>
            </a:pPr>
            <a:r>
              <a:rPr lang="en-US" sz="2000" b="1" u="sng">
                <a:solidFill>
                  <a:schemeClr val="lt1"/>
                </a:solidFill>
                <a:latin typeface="Montserrat"/>
                <a:ea typeface="Lato"/>
                <a:cs typeface="Lato"/>
                <a:sym typeface="Montserrat"/>
              </a:rPr>
              <a:t>I. Vấn đề đặt ra:</a:t>
            </a:r>
          </a:p>
          <a:p>
            <a:pPr lvl="0" rtl="0">
              <a:spcBef>
                <a:spcPts val="0"/>
              </a:spcBef>
              <a:spcAft>
                <a:spcPts val="0"/>
              </a:spcAft>
              <a:buClr>
                <a:schemeClr val="dk2"/>
              </a:buClr>
              <a:buSzPts val="1100"/>
            </a:pPr>
            <a:r>
              <a:rPr lang="en-US" sz="2000" b="1">
                <a:solidFill>
                  <a:schemeClr val="lt1"/>
                </a:solidFill>
                <a:latin typeface="Montserrat"/>
                <a:ea typeface="Lato"/>
                <a:cs typeface="Lato"/>
                <a:sym typeface="Montserrat"/>
              </a:rPr>
              <a:t>	</a:t>
            </a:r>
            <a:r>
              <a:rPr lang="en-US" sz="1500" b="1">
                <a:solidFill>
                  <a:schemeClr val="lt1"/>
                </a:solidFill>
                <a:latin typeface="Montserrat"/>
                <a:ea typeface="Lato"/>
                <a:cs typeface="Lato"/>
                <a:sym typeface="Montserrat"/>
              </a:rPr>
              <a:t>Các vấn đề khi sử dụng bộ điều khiển PID trong thực tế.</a:t>
            </a:r>
            <a:endParaRPr lang="en-US" sz="2000" b="1">
              <a:solidFill>
                <a:schemeClr val="lt1"/>
              </a:solidFill>
              <a:latin typeface="Montserrat"/>
              <a:ea typeface="Lato"/>
              <a:cs typeface="Lato"/>
              <a:sym typeface="Montserrat"/>
            </a:endParaRPr>
          </a:p>
          <a:p>
            <a:pPr lvl="0" rtl="0">
              <a:spcBef>
                <a:spcPts val="0"/>
              </a:spcBef>
              <a:spcAft>
                <a:spcPts val="0"/>
              </a:spcAft>
              <a:buClr>
                <a:schemeClr val="dk2"/>
              </a:buClr>
              <a:buSzPts val="1100"/>
            </a:pPr>
            <a:r>
              <a:rPr lang="en-US" sz="2000" b="1" u="sng">
                <a:solidFill>
                  <a:schemeClr val="lt1"/>
                </a:solidFill>
                <a:latin typeface="Montserrat"/>
                <a:ea typeface="Lato"/>
                <a:cs typeface="Lato"/>
                <a:sym typeface="Montserrat"/>
              </a:rPr>
              <a:t>II. Ý tưởng:</a:t>
            </a:r>
          </a:p>
          <a:p>
            <a:pPr lvl="4">
              <a:buClr>
                <a:schemeClr val="dk2"/>
              </a:buClr>
              <a:buSzPts val="1100"/>
            </a:pPr>
            <a:r>
              <a:rPr lang="en-US" sz="2000" b="1">
                <a:solidFill>
                  <a:schemeClr val="lt1"/>
                </a:solidFill>
                <a:latin typeface="Montserrat"/>
                <a:ea typeface="Lato"/>
                <a:cs typeface="Lato"/>
                <a:sym typeface="Montserrat"/>
              </a:rPr>
              <a:t>	</a:t>
            </a:r>
            <a:r>
              <a:rPr lang="en-US" sz="1500" b="1">
                <a:solidFill>
                  <a:schemeClr val="lt1"/>
                </a:solidFill>
                <a:latin typeface="Montserrat"/>
                <a:ea typeface="Lato"/>
                <a:cs typeface="Lato"/>
                <a:sym typeface="Montserrat"/>
              </a:rPr>
              <a:t>Ý tưởng về một hệ thống có thể hỗ trợ doanh nghiệp trong việc quản lý và xử lí các vấn đề của các bộ điều khiển PID. </a:t>
            </a:r>
            <a:r>
              <a:rPr lang="en-US" sz="2000" b="1">
                <a:solidFill>
                  <a:schemeClr val="lt1"/>
                </a:solidFill>
                <a:latin typeface="Montserrat"/>
                <a:ea typeface="Lato"/>
                <a:cs typeface="Lato"/>
                <a:sym typeface="Montserrat"/>
              </a:rPr>
              <a:t>  </a:t>
            </a:r>
          </a:p>
          <a:p>
            <a:pPr lvl="0" rtl="0">
              <a:spcBef>
                <a:spcPts val="0"/>
              </a:spcBef>
              <a:spcAft>
                <a:spcPts val="0"/>
              </a:spcAft>
              <a:buClr>
                <a:schemeClr val="dk2"/>
              </a:buClr>
              <a:buSzPts val="1100"/>
            </a:pPr>
            <a:r>
              <a:rPr lang="en-US" sz="2000" b="1" u="sng">
                <a:solidFill>
                  <a:schemeClr val="lt1"/>
                </a:solidFill>
                <a:latin typeface="Montserrat"/>
                <a:ea typeface="Lato"/>
                <a:cs typeface="Lato"/>
                <a:sym typeface="Montserrat"/>
              </a:rPr>
              <a:t>III. Giải pháp:</a:t>
            </a:r>
          </a:p>
          <a:p>
            <a:pPr lvl="1">
              <a:buClr>
                <a:schemeClr val="dk2"/>
              </a:buClr>
              <a:buSzPts val="1100"/>
            </a:pPr>
            <a:r>
              <a:rPr lang="en-US" sz="2000" b="1">
                <a:solidFill>
                  <a:schemeClr val="lt1"/>
                </a:solidFill>
                <a:latin typeface="Montserrat"/>
                <a:ea typeface="Lato"/>
                <a:cs typeface="Lato"/>
                <a:sym typeface="Montserrat"/>
              </a:rPr>
              <a:t>	</a:t>
            </a:r>
            <a:r>
              <a:rPr lang="en-US" sz="1500" b="1">
                <a:solidFill>
                  <a:schemeClr val="lt1"/>
                </a:solidFill>
                <a:latin typeface="Montserrat"/>
                <a:ea typeface="Lato"/>
                <a:cs typeface="Lato"/>
                <a:sym typeface="Montserrat"/>
              </a:rPr>
              <a:t>Đưa ra giải pháp để thực hiện ý tưởng trên.</a:t>
            </a:r>
            <a:endParaRPr lang="en-US" sz="2000" b="1">
              <a:solidFill>
                <a:schemeClr val="lt1"/>
              </a:solidFill>
              <a:latin typeface="Montserrat"/>
              <a:ea typeface="Lato"/>
              <a:cs typeface="Lato"/>
              <a:sym typeface="Montserrat"/>
            </a:endParaRPr>
          </a:p>
          <a:p>
            <a:pPr lvl="0" rtl="0">
              <a:spcBef>
                <a:spcPts val="0"/>
              </a:spcBef>
              <a:spcAft>
                <a:spcPts val="0"/>
              </a:spcAft>
              <a:buClr>
                <a:schemeClr val="dk2"/>
              </a:buClr>
              <a:buSzPts val="1100"/>
            </a:pPr>
            <a:r>
              <a:rPr lang="en-US" sz="2000" b="1" u="sng">
                <a:solidFill>
                  <a:schemeClr val="lt1"/>
                </a:solidFill>
                <a:latin typeface="Montserrat"/>
                <a:ea typeface="Lato"/>
                <a:cs typeface="Lato"/>
                <a:sym typeface="Montserrat"/>
              </a:rPr>
              <a:t>IV. Demo sản phẩm</a:t>
            </a:r>
          </a:p>
          <a:p>
            <a:pPr lvl="0" rtl="0">
              <a:spcBef>
                <a:spcPts val="0"/>
              </a:spcBef>
              <a:spcAft>
                <a:spcPts val="0"/>
              </a:spcAft>
              <a:buClr>
                <a:schemeClr val="dk2"/>
              </a:buClr>
              <a:buSzPts val="1100"/>
            </a:pPr>
            <a:r>
              <a:rPr lang="en-US" sz="2000" b="1">
                <a:solidFill>
                  <a:schemeClr val="lt1"/>
                </a:solidFill>
                <a:latin typeface="Montserrat"/>
                <a:ea typeface="Lato"/>
                <a:cs typeface="Lato"/>
                <a:sym typeface="Montserrat"/>
              </a:rPr>
              <a:t>	</a:t>
            </a:r>
            <a:r>
              <a:rPr lang="en-US" sz="1500" b="1">
                <a:solidFill>
                  <a:schemeClr val="lt1"/>
                </a:solidFill>
                <a:latin typeface="Montserrat"/>
                <a:ea typeface="Lato"/>
                <a:cs typeface="Lato"/>
                <a:sym typeface="Montserrat"/>
              </a:rPr>
              <a:t>Video mô tả hệ thông.</a:t>
            </a:r>
            <a:endParaRPr lang="en-US" sz="2000" b="1">
              <a:solidFill>
                <a:schemeClr val="lt1"/>
              </a:solidFill>
              <a:latin typeface="Montserrat"/>
              <a:ea typeface="Lato"/>
              <a:cs typeface="Lato"/>
              <a:sym typeface="Montserrat"/>
            </a:endParaRPr>
          </a:p>
          <a:p>
            <a:pPr marL="514350" lvl="0" indent="-514350" rtl="0">
              <a:spcBef>
                <a:spcPts val="0"/>
              </a:spcBef>
              <a:spcAft>
                <a:spcPts val="0"/>
              </a:spcAft>
              <a:buClr>
                <a:schemeClr val="dk2"/>
              </a:buClr>
              <a:buSzPts val="1100"/>
              <a:buFont typeface="Arial"/>
              <a:buAutoNum type="romanUcPeriod"/>
            </a:pPr>
            <a:endParaRPr lang="en-US" sz="2000" b="1">
              <a:solidFill>
                <a:schemeClr val="lt1"/>
              </a:solidFill>
              <a:latin typeface="Montserrat"/>
              <a:ea typeface="Lato"/>
              <a:cs typeface="Lato"/>
              <a:sym typeface="Montserrat"/>
            </a:endParaRPr>
          </a:p>
          <a:p>
            <a:pPr marL="514350" lvl="0" indent="-514350" rtl="0">
              <a:spcBef>
                <a:spcPts val="0"/>
              </a:spcBef>
              <a:spcAft>
                <a:spcPts val="0"/>
              </a:spcAft>
              <a:buClr>
                <a:schemeClr val="dk2"/>
              </a:buClr>
              <a:buSzPts val="1100"/>
              <a:buFont typeface="Arial"/>
              <a:buAutoNum type="romanUcPeriod"/>
            </a:pPr>
            <a:endParaRPr lang="en-US" sz="2000" b="1">
              <a:solidFill>
                <a:schemeClr val="lt1"/>
              </a:solidFill>
              <a:latin typeface="Montserrat"/>
              <a:ea typeface="Lato"/>
              <a:cs typeface="Lato"/>
              <a:sym typeface="Montserrat"/>
            </a:endParaRPr>
          </a:p>
        </p:txBody>
      </p:sp>
    </p:spTree>
    <p:extLst>
      <p:ext uri="{BB962C8B-B14F-4D97-AF65-F5344CB8AC3E}">
        <p14:creationId xmlns:p14="http://schemas.microsoft.com/office/powerpoint/2010/main" val="154509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283100" y="433850"/>
            <a:ext cx="3090300" cy="568200"/>
          </a:xfrm>
          <a:prstGeom prst="rect">
            <a:avLst/>
          </a:prstGeom>
        </p:spPr>
        <p:txBody>
          <a:bodyPr spcFirstLastPara="1" wrap="square" lIns="91425" tIns="91425" rIns="91425" bIns="91425" anchor="t" anchorCtr="0">
            <a:noAutofit/>
          </a:bodyPr>
          <a:lstStyle/>
          <a:p>
            <a:pPr marL="457200" lvl="0" indent="-387350" algn="l" rtl="0">
              <a:spcBef>
                <a:spcPts val="0"/>
              </a:spcBef>
              <a:spcAft>
                <a:spcPts val="0"/>
              </a:spcAft>
              <a:buSzPts val="2500"/>
              <a:buFont typeface="Montserrat"/>
              <a:buAutoNum type="romanUcPeriod"/>
            </a:pPr>
            <a:r>
              <a:rPr lang="vi" sz="2500" u="sng"/>
              <a:t>Vấn đề đặt ra:</a:t>
            </a:r>
            <a:endParaRPr sz="2500" u="sng">
              <a:latin typeface="Montserrat"/>
              <a:ea typeface="Montserrat"/>
              <a:cs typeface="Montserrat"/>
              <a:sym typeface="Montserrat"/>
            </a:endParaRPr>
          </a:p>
        </p:txBody>
      </p:sp>
      <p:sp>
        <p:nvSpPr>
          <p:cNvPr id="99" name="Google Shape;99;p15"/>
          <p:cNvSpPr/>
          <p:nvPr/>
        </p:nvSpPr>
        <p:spPr>
          <a:xfrm>
            <a:off x="374025" y="1565850"/>
            <a:ext cx="2629500" cy="3032100"/>
          </a:xfrm>
          <a:prstGeom prst="wedgeRectCallout">
            <a:avLst>
              <a:gd name="adj1" fmla="val -20833"/>
              <a:gd name="adj2" fmla="val 625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212675" y="1565850"/>
            <a:ext cx="2629500" cy="3032100"/>
          </a:xfrm>
          <a:prstGeom prst="wedgeRectCallout">
            <a:avLst>
              <a:gd name="adj1" fmla="val -20833"/>
              <a:gd name="adj2" fmla="val 625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6051325" y="1565850"/>
            <a:ext cx="2629500" cy="3032100"/>
          </a:xfrm>
          <a:prstGeom prst="wedgeRectCallout">
            <a:avLst>
              <a:gd name="adj1" fmla="val -20833"/>
              <a:gd name="adj2" fmla="val 6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txBox="1">
            <a:spLocks noGrp="1"/>
          </p:cNvSpPr>
          <p:nvPr>
            <p:ph type="title"/>
          </p:nvPr>
        </p:nvSpPr>
        <p:spPr>
          <a:xfrm>
            <a:off x="6125275" y="16854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600"/>
              <a:t>Bữa ngồi dò mấy thông số PID này mà ước có cái nào gợi ý cho mình thì tuyệt.</a:t>
            </a:r>
            <a:endParaRPr sz="1600">
              <a:solidFill>
                <a:schemeClr val="lt1"/>
              </a:solidFill>
              <a:latin typeface="Montserrat"/>
              <a:ea typeface="Montserrat"/>
              <a:cs typeface="Montserrat"/>
              <a:sym typeface="Montserrat"/>
            </a:endParaRPr>
          </a:p>
          <a:p>
            <a:pPr marL="0" lvl="0" indent="0" algn="l" rtl="0">
              <a:spcBef>
                <a:spcPts val="1200"/>
              </a:spcBef>
              <a:spcAft>
                <a:spcPts val="1200"/>
              </a:spcAft>
              <a:buNone/>
            </a:pPr>
            <a:r>
              <a:rPr lang="vi" sz="1300" b="0"/>
              <a:t>Ngô Chí Đường, SV năm cuối Đại học bách khoa Đà Nẵng</a:t>
            </a:r>
            <a:endParaRPr sz="1300" b="0">
              <a:solidFill>
                <a:schemeClr val="lt1"/>
              </a:solidFill>
              <a:latin typeface="Montserrat"/>
              <a:ea typeface="Montserrat"/>
              <a:cs typeface="Montserrat"/>
              <a:sym typeface="Montserrat"/>
            </a:endParaRPr>
          </a:p>
        </p:txBody>
      </p:sp>
      <p:sp>
        <p:nvSpPr>
          <p:cNvPr id="103" name="Google Shape;103;p15"/>
          <p:cNvSpPr txBox="1">
            <a:spLocks noGrp="1"/>
          </p:cNvSpPr>
          <p:nvPr>
            <p:ph type="title"/>
          </p:nvPr>
        </p:nvSpPr>
        <p:spPr>
          <a:xfrm>
            <a:off x="447975" y="1685400"/>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600"/>
              <a:t>Khi sử dụng PID thì anh thường dùng chức năng tự động chỉnh định trên PLC rồi sau đó dùng kinh nghiệm để điều chỉnh thêm khi đó nó mới đáp ứng được yêu cầu</a:t>
            </a:r>
            <a:endParaRPr sz="1600">
              <a:solidFill>
                <a:schemeClr val="lt1"/>
              </a:solidFill>
              <a:latin typeface="Montserrat"/>
              <a:ea typeface="Montserrat"/>
              <a:cs typeface="Montserrat"/>
              <a:sym typeface="Montserrat"/>
            </a:endParaRPr>
          </a:p>
          <a:p>
            <a:pPr marL="0" lvl="0" indent="0" algn="l" rtl="0">
              <a:spcBef>
                <a:spcPts val="1200"/>
              </a:spcBef>
              <a:spcAft>
                <a:spcPts val="1200"/>
              </a:spcAft>
              <a:buNone/>
            </a:pPr>
            <a:r>
              <a:rPr lang="vi" sz="1300" b="0"/>
              <a:t>KS Sinh Lê ( Nhật Tri automation)</a:t>
            </a:r>
            <a:endParaRPr sz="1300">
              <a:solidFill>
                <a:schemeClr val="lt1"/>
              </a:solidFill>
              <a:latin typeface="Montserrat"/>
              <a:ea typeface="Montserrat"/>
              <a:cs typeface="Montserrat"/>
              <a:sym typeface="Montserrat"/>
            </a:endParaRPr>
          </a:p>
        </p:txBody>
      </p:sp>
      <p:sp>
        <p:nvSpPr>
          <p:cNvPr id="104" name="Google Shape;104;p15"/>
          <p:cNvSpPr txBox="1">
            <a:spLocks noGrp="1"/>
          </p:cNvSpPr>
          <p:nvPr>
            <p:ph type="title"/>
          </p:nvPr>
        </p:nvSpPr>
        <p:spPr>
          <a:xfrm>
            <a:off x="3286625" y="1741075"/>
            <a:ext cx="2481600" cy="20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1600"/>
              <a:t>Các đối tượng điều khiển sau một thời gian dài hoạt động thì sẽ có sự thay đổi khi đó cần dò lại thông số PID.</a:t>
            </a:r>
            <a:endParaRPr sz="1600">
              <a:solidFill>
                <a:schemeClr val="lt1"/>
              </a:solidFill>
              <a:latin typeface="Montserrat"/>
              <a:ea typeface="Montserrat"/>
              <a:cs typeface="Montserrat"/>
              <a:sym typeface="Montserrat"/>
            </a:endParaRPr>
          </a:p>
          <a:p>
            <a:pPr marL="0" lvl="0" indent="0" algn="l" rtl="0">
              <a:spcBef>
                <a:spcPts val="1200"/>
              </a:spcBef>
              <a:spcAft>
                <a:spcPts val="0"/>
              </a:spcAft>
              <a:buNone/>
            </a:pPr>
            <a:r>
              <a:rPr lang="vi" sz="1300" b="0"/>
              <a:t>Thầy Nguyễn Hoàng Mai , giảng viên khoa điện, trường Đại Học Bách Khoa Đà Nẵng</a:t>
            </a:r>
            <a:endParaRPr sz="1300" b="0"/>
          </a:p>
          <a:p>
            <a:pPr marL="0" lvl="0" indent="0" algn="l" rtl="0">
              <a:spcBef>
                <a:spcPts val="1200"/>
              </a:spcBef>
              <a:spcAft>
                <a:spcPts val="1200"/>
              </a:spcAft>
              <a:buNone/>
            </a:pPr>
            <a:endParaRPr sz="1300" b="0"/>
          </a:p>
        </p:txBody>
      </p:sp>
      <p:sp>
        <p:nvSpPr>
          <p:cNvPr id="105" name="Google Shape;105;p15"/>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Tìm kiếm ứng dụng số hóa trong công nghiệp với SIMATIC IOT 2050</a:t>
            </a:r>
            <a:endParaRPr sz="1800"/>
          </a:p>
        </p:txBody>
      </p:sp>
      <p:sp>
        <p:nvSpPr>
          <p:cNvPr id="106" name="Google Shape;106;p15"/>
          <p:cNvSpPr txBox="1"/>
          <p:nvPr/>
        </p:nvSpPr>
        <p:spPr>
          <a:xfrm>
            <a:off x="447975" y="1083850"/>
            <a:ext cx="641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07" name="Google Shape;107;p15"/>
          <p:cNvSpPr txBox="1"/>
          <p:nvPr/>
        </p:nvSpPr>
        <p:spPr>
          <a:xfrm>
            <a:off x="374025" y="100205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Bạn có gặp khó khăn gì khi sử dụng PID trong công nghiệp ?</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fade">
                                      <p:cBhvr>
                                        <p:cTn id="7" dur="1000"/>
                                        <p:tgtEl>
                                          <p:spTgt spid="99"/>
                                        </p:tgtEl>
                                      </p:cBhvr>
                                    </p:animEffect>
                                    <p:anim calcmode="lin" valueType="num">
                                      <p:cBhvr>
                                        <p:cTn id="8" dur="1000" fill="hold"/>
                                        <p:tgtEl>
                                          <p:spTgt spid="99"/>
                                        </p:tgtEl>
                                        <p:attrNameLst>
                                          <p:attrName>ppt_x</p:attrName>
                                        </p:attrNameLst>
                                      </p:cBhvr>
                                      <p:tavLst>
                                        <p:tav tm="0">
                                          <p:val>
                                            <p:strVal val="#ppt_x"/>
                                          </p:val>
                                        </p:tav>
                                        <p:tav tm="100000">
                                          <p:val>
                                            <p:strVal val="#ppt_x"/>
                                          </p:val>
                                        </p:tav>
                                      </p:tavLst>
                                    </p:anim>
                                    <p:anim calcmode="lin" valueType="num">
                                      <p:cBhvr>
                                        <p:cTn id="9" dur="1000" fill="hold"/>
                                        <p:tgtEl>
                                          <p:spTgt spid="9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000"/>
                                        <p:tgtEl>
                                          <p:spTgt spid="103"/>
                                        </p:tgtEl>
                                      </p:cBhvr>
                                    </p:animEffect>
                                    <p:anim calcmode="lin" valueType="num">
                                      <p:cBhvr>
                                        <p:cTn id="13" dur="1000" fill="hold"/>
                                        <p:tgtEl>
                                          <p:spTgt spid="103"/>
                                        </p:tgtEl>
                                        <p:attrNameLst>
                                          <p:attrName>ppt_x</p:attrName>
                                        </p:attrNameLst>
                                      </p:cBhvr>
                                      <p:tavLst>
                                        <p:tav tm="0">
                                          <p:val>
                                            <p:strVal val="#ppt_x"/>
                                          </p:val>
                                        </p:tav>
                                        <p:tav tm="100000">
                                          <p:val>
                                            <p:strVal val="#ppt_x"/>
                                          </p:val>
                                        </p:tav>
                                      </p:tavLst>
                                    </p:anim>
                                    <p:anim calcmode="lin" valueType="num">
                                      <p:cBhvr>
                                        <p:cTn id="1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1000"/>
                                        <p:tgtEl>
                                          <p:spTgt spid="100"/>
                                        </p:tgtEl>
                                      </p:cBhvr>
                                    </p:animEffect>
                                    <p:anim calcmode="lin" valueType="num">
                                      <p:cBhvr>
                                        <p:cTn id="20" dur="1000" fill="hold"/>
                                        <p:tgtEl>
                                          <p:spTgt spid="100"/>
                                        </p:tgtEl>
                                        <p:attrNameLst>
                                          <p:attrName>ppt_x</p:attrName>
                                        </p:attrNameLst>
                                      </p:cBhvr>
                                      <p:tavLst>
                                        <p:tav tm="0">
                                          <p:val>
                                            <p:strVal val="#ppt_x"/>
                                          </p:val>
                                        </p:tav>
                                        <p:tav tm="100000">
                                          <p:val>
                                            <p:strVal val="#ppt_x"/>
                                          </p:val>
                                        </p:tav>
                                      </p:tavLst>
                                    </p:anim>
                                    <p:anim calcmode="lin" valueType="num">
                                      <p:cBhvr>
                                        <p:cTn id="21" dur="1000" fill="hold"/>
                                        <p:tgtEl>
                                          <p:spTgt spid="10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4"/>
                                        </p:tgtEl>
                                        <p:attrNameLst>
                                          <p:attrName>style.visibility</p:attrName>
                                        </p:attrNameLst>
                                      </p:cBhvr>
                                      <p:to>
                                        <p:strVal val="visible"/>
                                      </p:to>
                                    </p:set>
                                    <p:animEffect transition="in" filter="fade">
                                      <p:cBhvr>
                                        <p:cTn id="24" dur="1000"/>
                                        <p:tgtEl>
                                          <p:spTgt spid="104"/>
                                        </p:tgtEl>
                                      </p:cBhvr>
                                    </p:animEffect>
                                    <p:anim calcmode="lin" valueType="num">
                                      <p:cBhvr>
                                        <p:cTn id="25" dur="1000" fill="hold"/>
                                        <p:tgtEl>
                                          <p:spTgt spid="104"/>
                                        </p:tgtEl>
                                        <p:attrNameLst>
                                          <p:attrName>ppt_x</p:attrName>
                                        </p:attrNameLst>
                                      </p:cBhvr>
                                      <p:tavLst>
                                        <p:tav tm="0">
                                          <p:val>
                                            <p:strVal val="#ppt_x"/>
                                          </p:val>
                                        </p:tav>
                                        <p:tav tm="100000">
                                          <p:val>
                                            <p:strVal val="#ppt_x"/>
                                          </p:val>
                                        </p:tav>
                                      </p:tavLst>
                                    </p:anim>
                                    <p:anim calcmode="lin" valueType="num">
                                      <p:cBhvr>
                                        <p:cTn id="26"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1000"/>
                                        <p:tgtEl>
                                          <p:spTgt spid="101"/>
                                        </p:tgtEl>
                                      </p:cBhvr>
                                    </p:animEffect>
                                    <p:anim calcmode="lin" valueType="num">
                                      <p:cBhvr>
                                        <p:cTn id="32" dur="1000" fill="hold"/>
                                        <p:tgtEl>
                                          <p:spTgt spid="101"/>
                                        </p:tgtEl>
                                        <p:attrNameLst>
                                          <p:attrName>ppt_x</p:attrName>
                                        </p:attrNameLst>
                                      </p:cBhvr>
                                      <p:tavLst>
                                        <p:tav tm="0">
                                          <p:val>
                                            <p:strVal val="#ppt_x"/>
                                          </p:val>
                                        </p:tav>
                                        <p:tav tm="100000">
                                          <p:val>
                                            <p:strVal val="#ppt_x"/>
                                          </p:val>
                                        </p:tav>
                                      </p:tavLst>
                                    </p:anim>
                                    <p:anim calcmode="lin" valueType="num">
                                      <p:cBhvr>
                                        <p:cTn id="33" dur="1000" fill="hold"/>
                                        <p:tgtEl>
                                          <p:spTgt spid="10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fade">
                                      <p:cBhvr>
                                        <p:cTn id="36" dur="1000"/>
                                        <p:tgtEl>
                                          <p:spTgt spid="102"/>
                                        </p:tgtEl>
                                      </p:cBhvr>
                                    </p:animEffect>
                                    <p:anim calcmode="lin" valueType="num">
                                      <p:cBhvr>
                                        <p:cTn id="37" dur="1000" fill="hold"/>
                                        <p:tgtEl>
                                          <p:spTgt spid="102"/>
                                        </p:tgtEl>
                                        <p:attrNameLst>
                                          <p:attrName>ppt_x</p:attrName>
                                        </p:attrNameLst>
                                      </p:cBhvr>
                                      <p:tavLst>
                                        <p:tav tm="0">
                                          <p:val>
                                            <p:strVal val="#ppt_x"/>
                                          </p:val>
                                        </p:tav>
                                        <p:tav tm="100000">
                                          <p:val>
                                            <p:strVal val="#ppt_x"/>
                                          </p:val>
                                        </p:tav>
                                      </p:tavLst>
                                    </p:anim>
                                    <p:anim calcmode="lin" valueType="num">
                                      <p:cBhvr>
                                        <p:cTn id="38"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p:bldP spid="103" grpId="0"/>
      <p:bldP spid="10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283100" y="433850"/>
            <a:ext cx="3090300" cy="568200"/>
          </a:xfrm>
          <a:prstGeom prst="rect">
            <a:avLst/>
          </a:prstGeom>
        </p:spPr>
        <p:txBody>
          <a:bodyPr spcFirstLastPara="1" wrap="square" lIns="91425" tIns="91425" rIns="91425" bIns="91425" anchor="t" anchorCtr="0">
            <a:noAutofit/>
          </a:bodyPr>
          <a:lstStyle/>
          <a:p>
            <a:pPr marL="457200" lvl="0" indent="-387350" algn="l" rtl="0">
              <a:spcBef>
                <a:spcPts val="0"/>
              </a:spcBef>
              <a:spcAft>
                <a:spcPts val="0"/>
              </a:spcAft>
              <a:buSzPts val="2500"/>
              <a:buFont typeface="Montserrat"/>
              <a:buAutoNum type="romanUcPeriod"/>
            </a:pPr>
            <a:r>
              <a:rPr lang="vi" sz="2500" u="sng"/>
              <a:t>Vấn đề đặt ra:</a:t>
            </a:r>
            <a:endParaRPr sz="2500" u="sng">
              <a:latin typeface="Montserrat"/>
              <a:ea typeface="Montserrat"/>
              <a:cs typeface="Montserrat"/>
              <a:sym typeface="Montserrat"/>
            </a:endParaRPr>
          </a:p>
        </p:txBody>
      </p:sp>
      <p:sp>
        <p:nvSpPr>
          <p:cNvPr id="113" name="Google Shape;113;p16"/>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Tìm kiếm ứng dụng số hóa trong công nghiệp với SIMATIC IOT 2050</a:t>
            </a:r>
            <a:endParaRPr sz="1800"/>
          </a:p>
        </p:txBody>
      </p:sp>
      <p:pic>
        <p:nvPicPr>
          <p:cNvPr id="114" name="Google Shape;114;p16"/>
          <p:cNvPicPr preferRelativeResize="0"/>
          <p:nvPr/>
        </p:nvPicPr>
        <p:blipFill rotWithShape="1">
          <a:blip r:embed="rId3">
            <a:alphaModFix/>
          </a:blip>
          <a:srcRect t="26304" b="-15351"/>
          <a:stretch/>
        </p:blipFill>
        <p:spPr>
          <a:xfrm>
            <a:off x="1346475" y="1002050"/>
            <a:ext cx="2501250" cy="1995023"/>
          </a:xfrm>
          <a:prstGeom prst="rect">
            <a:avLst/>
          </a:prstGeom>
          <a:noFill/>
          <a:ln>
            <a:noFill/>
          </a:ln>
        </p:spPr>
      </p:pic>
      <p:sp>
        <p:nvSpPr>
          <p:cNvPr id="115" name="Google Shape;115;p16"/>
          <p:cNvSpPr txBox="1"/>
          <p:nvPr/>
        </p:nvSpPr>
        <p:spPr>
          <a:xfrm>
            <a:off x="7883400" y="2809150"/>
            <a:ext cx="569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16" name="Google Shape;116;p16"/>
          <p:cNvSpPr/>
          <p:nvPr/>
        </p:nvSpPr>
        <p:spPr>
          <a:xfrm>
            <a:off x="2107500" y="1147500"/>
            <a:ext cx="979200" cy="9099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6"/>
          <p:cNvSpPr txBox="1"/>
          <p:nvPr/>
        </p:nvSpPr>
        <p:spPr>
          <a:xfrm>
            <a:off x="657774" y="2593750"/>
            <a:ext cx="3842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000">
                <a:solidFill>
                  <a:schemeClr val="lt1"/>
                </a:solidFill>
                <a:latin typeface="Montserrat"/>
                <a:ea typeface="Montserrat"/>
                <a:cs typeface="Montserrat"/>
                <a:sym typeface="Montserrat"/>
              </a:rPr>
              <a:t>Khớp nối động cơ bị gãy vì động cơ thay đổi hướng quá đột ngột</a:t>
            </a:r>
            <a:endParaRPr sz="1000">
              <a:solidFill>
                <a:schemeClr val="lt1"/>
              </a:solidFill>
              <a:latin typeface="Montserrat"/>
              <a:ea typeface="Montserrat"/>
              <a:cs typeface="Montserrat"/>
              <a:sym typeface="Montserrat"/>
            </a:endParaRPr>
          </a:p>
        </p:txBody>
      </p:sp>
      <p:pic>
        <p:nvPicPr>
          <p:cNvPr id="118" name="Google Shape;118;p16"/>
          <p:cNvPicPr preferRelativeResize="0"/>
          <p:nvPr/>
        </p:nvPicPr>
        <p:blipFill>
          <a:blip r:embed="rId4">
            <a:alphaModFix/>
          </a:blip>
          <a:stretch>
            <a:fillRect/>
          </a:stretch>
        </p:blipFill>
        <p:spPr>
          <a:xfrm>
            <a:off x="1397150" y="3118800"/>
            <a:ext cx="2243701" cy="1561750"/>
          </a:xfrm>
          <a:prstGeom prst="rect">
            <a:avLst/>
          </a:prstGeom>
          <a:noFill/>
          <a:ln>
            <a:noFill/>
          </a:ln>
        </p:spPr>
      </p:pic>
      <p:sp>
        <p:nvSpPr>
          <p:cNvPr id="119" name="Google Shape;119;p16"/>
          <p:cNvSpPr txBox="1"/>
          <p:nvPr/>
        </p:nvSpPr>
        <p:spPr>
          <a:xfrm>
            <a:off x="475200" y="4680550"/>
            <a:ext cx="4243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000">
                <a:solidFill>
                  <a:schemeClr val="lt1"/>
                </a:solidFill>
                <a:latin typeface="Montserrat"/>
                <a:ea typeface="Montserrat"/>
                <a:cs typeface="Montserrat"/>
                <a:sym typeface="Montserrat"/>
              </a:rPr>
              <a:t>Phần đế bánh bị cháy vì lỗi quá nhiệt</a:t>
            </a:r>
            <a:endParaRPr sz="1000">
              <a:solidFill>
                <a:schemeClr val="lt1"/>
              </a:solidFill>
              <a:latin typeface="Montserrat"/>
              <a:ea typeface="Montserrat"/>
              <a:cs typeface="Montserrat"/>
              <a:sym typeface="Montserrat"/>
            </a:endParaRPr>
          </a:p>
        </p:txBody>
      </p:sp>
      <p:sp>
        <p:nvSpPr>
          <p:cNvPr id="120" name="Google Shape;120;p16"/>
          <p:cNvSpPr/>
          <p:nvPr/>
        </p:nvSpPr>
        <p:spPr>
          <a:xfrm rot="10800000">
            <a:off x="3501675" y="4223600"/>
            <a:ext cx="553800" cy="1878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6"/>
          <p:cNvPicPr preferRelativeResize="0"/>
          <p:nvPr/>
        </p:nvPicPr>
        <p:blipFill rotWithShape="1">
          <a:blip r:embed="rId5">
            <a:alphaModFix/>
          </a:blip>
          <a:srcRect l="2582" r="5496"/>
          <a:stretch/>
        </p:blipFill>
        <p:spPr>
          <a:xfrm>
            <a:off x="5859263" y="2888275"/>
            <a:ext cx="2029475" cy="1792276"/>
          </a:xfrm>
          <a:prstGeom prst="rect">
            <a:avLst/>
          </a:prstGeom>
          <a:noFill/>
          <a:ln>
            <a:noFill/>
          </a:ln>
        </p:spPr>
      </p:pic>
      <p:sp>
        <p:nvSpPr>
          <p:cNvPr id="122" name="Google Shape;122;p16"/>
          <p:cNvSpPr txBox="1"/>
          <p:nvPr/>
        </p:nvSpPr>
        <p:spPr>
          <a:xfrm>
            <a:off x="6429375" y="2888275"/>
            <a:ext cx="31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23" name="Google Shape;123;p16"/>
          <p:cNvSpPr txBox="1"/>
          <p:nvPr/>
        </p:nvSpPr>
        <p:spPr>
          <a:xfrm>
            <a:off x="5509475" y="4540125"/>
            <a:ext cx="569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24" name="Google Shape;124;p16"/>
          <p:cNvSpPr txBox="1"/>
          <p:nvPr/>
        </p:nvSpPr>
        <p:spPr>
          <a:xfrm>
            <a:off x="4496052" y="4606600"/>
            <a:ext cx="4755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000">
                <a:solidFill>
                  <a:schemeClr val="lt1"/>
                </a:solidFill>
                <a:latin typeface="Montserrat"/>
                <a:ea typeface="Montserrat"/>
                <a:cs typeface="Montserrat"/>
                <a:sym typeface="Montserrat"/>
              </a:rPr>
              <a:t>Đối tượng điều khiển bằng PID thiếu sự</a:t>
            </a:r>
            <a:endParaRPr sz="1000">
              <a:solidFill>
                <a:schemeClr val="lt1"/>
              </a:solidFill>
              <a:latin typeface="Montserrat"/>
              <a:ea typeface="Montserrat"/>
              <a:cs typeface="Montserrat"/>
              <a:sym typeface="Montserrat"/>
            </a:endParaRPr>
          </a:p>
          <a:p>
            <a:pPr marL="0" lvl="0" indent="0" algn="ctr" rtl="0">
              <a:spcBef>
                <a:spcPts val="0"/>
              </a:spcBef>
              <a:spcAft>
                <a:spcPts val="0"/>
              </a:spcAft>
              <a:buNone/>
            </a:pPr>
            <a:r>
              <a:rPr lang="vi" sz="1000">
                <a:solidFill>
                  <a:schemeClr val="lt1"/>
                </a:solidFill>
                <a:latin typeface="Montserrat"/>
                <a:ea typeface="Montserrat"/>
                <a:cs typeface="Montserrat"/>
                <a:sym typeface="Montserrat"/>
              </a:rPr>
              <a:t>ổn định</a:t>
            </a:r>
            <a:endParaRPr sz="1000">
              <a:solidFill>
                <a:schemeClr val="lt1"/>
              </a:solidFill>
              <a:latin typeface="Montserrat"/>
              <a:ea typeface="Montserrat"/>
              <a:cs typeface="Montserrat"/>
              <a:sym typeface="Montserrat"/>
            </a:endParaRPr>
          </a:p>
        </p:txBody>
      </p:sp>
      <p:pic>
        <p:nvPicPr>
          <p:cNvPr id="125" name="Google Shape;125;p16"/>
          <p:cNvPicPr preferRelativeResize="0"/>
          <p:nvPr/>
        </p:nvPicPr>
        <p:blipFill rotWithShape="1">
          <a:blip r:embed="rId6">
            <a:alphaModFix/>
          </a:blip>
          <a:srcRect l="7723" t="16990" b="31274"/>
          <a:stretch/>
        </p:blipFill>
        <p:spPr>
          <a:xfrm>
            <a:off x="5125250" y="1002038"/>
            <a:ext cx="3497498" cy="1378675"/>
          </a:xfrm>
          <a:prstGeom prst="rect">
            <a:avLst/>
          </a:prstGeom>
          <a:noFill/>
          <a:ln>
            <a:noFill/>
          </a:ln>
        </p:spPr>
      </p:pic>
      <p:sp>
        <p:nvSpPr>
          <p:cNvPr id="126" name="Google Shape;126;p16"/>
          <p:cNvSpPr/>
          <p:nvPr/>
        </p:nvSpPr>
        <p:spPr>
          <a:xfrm rot="8542365">
            <a:off x="6493854" y="1232802"/>
            <a:ext cx="553788" cy="187815"/>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txBox="1"/>
          <p:nvPr/>
        </p:nvSpPr>
        <p:spPr>
          <a:xfrm>
            <a:off x="5154250" y="2501950"/>
            <a:ext cx="618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28" name="Google Shape;128;p16"/>
          <p:cNvSpPr txBox="1"/>
          <p:nvPr/>
        </p:nvSpPr>
        <p:spPr>
          <a:xfrm>
            <a:off x="5083950" y="2395675"/>
            <a:ext cx="3732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000">
                <a:solidFill>
                  <a:schemeClr val="lt1"/>
                </a:solidFill>
                <a:latin typeface="Montserrat"/>
                <a:ea typeface="Montserrat"/>
                <a:cs typeface="Montserrat"/>
                <a:sym typeface="Montserrat"/>
              </a:rPr>
              <a:t>Thanh vít me bị gỉ làm cho bộ DK PID hoạt động không chính xác</a:t>
            </a:r>
            <a:endParaRPr sz="100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anim calcmode="lin" valueType="num">
                                      <p:cBhvr>
                                        <p:cTn id="8" dur="1000" fill="hold"/>
                                        <p:tgtEl>
                                          <p:spTgt spid="114"/>
                                        </p:tgtEl>
                                        <p:attrNameLst>
                                          <p:attrName>ppt_x</p:attrName>
                                        </p:attrNameLst>
                                      </p:cBhvr>
                                      <p:tavLst>
                                        <p:tav tm="0">
                                          <p:val>
                                            <p:strVal val="#ppt_x"/>
                                          </p:val>
                                        </p:tav>
                                        <p:tav tm="100000">
                                          <p:val>
                                            <p:strVal val="#ppt_x"/>
                                          </p:val>
                                        </p:tav>
                                      </p:tavLst>
                                    </p:anim>
                                    <p:anim calcmode="lin" valueType="num">
                                      <p:cBhvr>
                                        <p:cTn id="9" dur="1000" fill="hold"/>
                                        <p:tgtEl>
                                          <p:spTgt spid="1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1000"/>
                                        <p:tgtEl>
                                          <p:spTgt spid="116"/>
                                        </p:tgtEl>
                                      </p:cBhvr>
                                    </p:animEffect>
                                    <p:anim calcmode="lin" valueType="num">
                                      <p:cBhvr>
                                        <p:cTn id="13" dur="1000" fill="hold"/>
                                        <p:tgtEl>
                                          <p:spTgt spid="116"/>
                                        </p:tgtEl>
                                        <p:attrNameLst>
                                          <p:attrName>ppt_x</p:attrName>
                                        </p:attrNameLst>
                                      </p:cBhvr>
                                      <p:tavLst>
                                        <p:tav tm="0">
                                          <p:val>
                                            <p:strVal val="#ppt_x"/>
                                          </p:val>
                                        </p:tav>
                                        <p:tav tm="100000">
                                          <p:val>
                                            <p:strVal val="#ppt_x"/>
                                          </p:val>
                                        </p:tav>
                                      </p:tavLst>
                                    </p:anim>
                                    <p:anim calcmode="lin" valueType="num">
                                      <p:cBhvr>
                                        <p:cTn id="14" dur="1000" fill="hold"/>
                                        <p:tgtEl>
                                          <p:spTgt spid="1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1000"/>
                                        <p:tgtEl>
                                          <p:spTgt spid="117"/>
                                        </p:tgtEl>
                                      </p:cBhvr>
                                    </p:animEffect>
                                    <p:anim calcmode="lin" valueType="num">
                                      <p:cBhvr>
                                        <p:cTn id="18" dur="1000" fill="hold"/>
                                        <p:tgtEl>
                                          <p:spTgt spid="117"/>
                                        </p:tgtEl>
                                        <p:attrNameLst>
                                          <p:attrName>ppt_x</p:attrName>
                                        </p:attrNameLst>
                                      </p:cBhvr>
                                      <p:tavLst>
                                        <p:tav tm="0">
                                          <p:val>
                                            <p:strVal val="#ppt_x"/>
                                          </p:val>
                                        </p:tav>
                                        <p:tav tm="100000">
                                          <p:val>
                                            <p:strVal val="#ppt_x"/>
                                          </p:val>
                                        </p:tav>
                                      </p:tavLst>
                                    </p:anim>
                                    <p:anim calcmode="lin" valueType="num">
                                      <p:cBhvr>
                                        <p:cTn id="19" dur="1000" fill="hold"/>
                                        <p:tgtEl>
                                          <p:spTgt spid="1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5"/>
                                        </p:tgtEl>
                                        <p:attrNameLst>
                                          <p:attrName>style.visibility</p:attrName>
                                        </p:attrNameLst>
                                      </p:cBhvr>
                                      <p:to>
                                        <p:strVal val="visible"/>
                                      </p:to>
                                    </p:set>
                                    <p:animEffect transition="in" filter="fade">
                                      <p:cBhvr>
                                        <p:cTn id="24" dur="1000"/>
                                        <p:tgtEl>
                                          <p:spTgt spid="125"/>
                                        </p:tgtEl>
                                      </p:cBhvr>
                                    </p:animEffect>
                                    <p:anim calcmode="lin" valueType="num">
                                      <p:cBhvr>
                                        <p:cTn id="25" dur="1000" fill="hold"/>
                                        <p:tgtEl>
                                          <p:spTgt spid="125"/>
                                        </p:tgtEl>
                                        <p:attrNameLst>
                                          <p:attrName>ppt_x</p:attrName>
                                        </p:attrNameLst>
                                      </p:cBhvr>
                                      <p:tavLst>
                                        <p:tav tm="0">
                                          <p:val>
                                            <p:strVal val="#ppt_x"/>
                                          </p:val>
                                        </p:tav>
                                        <p:tav tm="100000">
                                          <p:val>
                                            <p:strVal val="#ppt_x"/>
                                          </p:val>
                                        </p:tav>
                                      </p:tavLst>
                                    </p:anim>
                                    <p:anim calcmode="lin" valueType="num">
                                      <p:cBhvr>
                                        <p:cTn id="26" dur="1000" fill="hold"/>
                                        <p:tgtEl>
                                          <p:spTgt spid="12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fade">
                                      <p:cBhvr>
                                        <p:cTn id="29" dur="1000"/>
                                        <p:tgtEl>
                                          <p:spTgt spid="126"/>
                                        </p:tgtEl>
                                      </p:cBhvr>
                                    </p:animEffect>
                                    <p:anim calcmode="lin" valueType="num">
                                      <p:cBhvr>
                                        <p:cTn id="30" dur="1000" fill="hold"/>
                                        <p:tgtEl>
                                          <p:spTgt spid="126"/>
                                        </p:tgtEl>
                                        <p:attrNameLst>
                                          <p:attrName>ppt_x</p:attrName>
                                        </p:attrNameLst>
                                      </p:cBhvr>
                                      <p:tavLst>
                                        <p:tav tm="0">
                                          <p:val>
                                            <p:strVal val="#ppt_x"/>
                                          </p:val>
                                        </p:tav>
                                        <p:tav tm="100000">
                                          <p:val>
                                            <p:strVal val="#ppt_x"/>
                                          </p:val>
                                        </p:tav>
                                      </p:tavLst>
                                    </p:anim>
                                    <p:anim calcmode="lin" valueType="num">
                                      <p:cBhvr>
                                        <p:cTn id="31" dur="1000" fill="hold"/>
                                        <p:tgtEl>
                                          <p:spTgt spid="1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1000"/>
                                        <p:tgtEl>
                                          <p:spTgt spid="128"/>
                                        </p:tgtEl>
                                      </p:cBhvr>
                                    </p:animEffect>
                                    <p:anim calcmode="lin" valueType="num">
                                      <p:cBhvr>
                                        <p:cTn id="35" dur="1000" fill="hold"/>
                                        <p:tgtEl>
                                          <p:spTgt spid="128"/>
                                        </p:tgtEl>
                                        <p:attrNameLst>
                                          <p:attrName>ppt_x</p:attrName>
                                        </p:attrNameLst>
                                      </p:cBhvr>
                                      <p:tavLst>
                                        <p:tav tm="0">
                                          <p:val>
                                            <p:strVal val="#ppt_x"/>
                                          </p:val>
                                        </p:tav>
                                        <p:tav tm="100000">
                                          <p:val>
                                            <p:strVal val="#ppt_x"/>
                                          </p:val>
                                        </p:tav>
                                      </p:tavLst>
                                    </p:anim>
                                    <p:anim calcmode="lin" valueType="num">
                                      <p:cBhvr>
                                        <p:cTn id="3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1000"/>
                                        <p:tgtEl>
                                          <p:spTgt spid="118"/>
                                        </p:tgtEl>
                                      </p:cBhvr>
                                    </p:animEffect>
                                    <p:anim calcmode="lin" valueType="num">
                                      <p:cBhvr>
                                        <p:cTn id="42" dur="1000" fill="hold"/>
                                        <p:tgtEl>
                                          <p:spTgt spid="118"/>
                                        </p:tgtEl>
                                        <p:attrNameLst>
                                          <p:attrName>ppt_x</p:attrName>
                                        </p:attrNameLst>
                                      </p:cBhvr>
                                      <p:tavLst>
                                        <p:tav tm="0">
                                          <p:val>
                                            <p:strVal val="#ppt_x"/>
                                          </p:val>
                                        </p:tav>
                                        <p:tav tm="100000">
                                          <p:val>
                                            <p:strVal val="#ppt_x"/>
                                          </p:val>
                                        </p:tav>
                                      </p:tavLst>
                                    </p:anim>
                                    <p:anim calcmode="lin" valueType="num">
                                      <p:cBhvr>
                                        <p:cTn id="43" dur="1000" fill="hold"/>
                                        <p:tgtEl>
                                          <p:spTgt spid="11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9"/>
                                        </p:tgtEl>
                                        <p:attrNameLst>
                                          <p:attrName>style.visibility</p:attrName>
                                        </p:attrNameLst>
                                      </p:cBhvr>
                                      <p:to>
                                        <p:strVal val="visible"/>
                                      </p:to>
                                    </p:set>
                                    <p:animEffect transition="in" filter="fade">
                                      <p:cBhvr>
                                        <p:cTn id="46" dur="1000"/>
                                        <p:tgtEl>
                                          <p:spTgt spid="119"/>
                                        </p:tgtEl>
                                      </p:cBhvr>
                                    </p:animEffect>
                                    <p:anim calcmode="lin" valueType="num">
                                      <p:cBhvr>
                                        <p:cTn id="47" dur="1000" fill="hold"/>
                                        <p:tgtEl>
                                          <p:spTgt spid="119"/>
                                        </p:tgtEl>
                                        <p:attrNameLst>
                                          <p:attrName>ppt_x</p:attrName>
                                        </p:attrNameLst>
                                      </p:cBhvr>
                                      <p:tavLst>
                                        <p:tav tm="0">
                                          <p:val>
                                            <p:strVal val="#ppt_x"/>
                                          </p:val>
                                        </p:tav>
                                        <p:tav tm="100000">
                                          <p:val>
                                            <p:strVal val="#ppt_x"/>
                                          </p:val>
                                        </p:tav>
                                      </p:tavLst>
                                    </p:anim>
                                    <p:anim calcmode="lin" valueType="num">
                                      <p:cBhvr>
                                        <p:cTn id="48" dur="1000" fill="hold"/>
                                        <p:tgtEl>
                                          <p:spTgt spid="119"/>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fade">
                                      <p:cBhvr>
                                        <p:cTn id="51" dur="1000"/>
                                        <p:tgtEl>
                                          <p:spTgt spid="120"/>
                                        </p:tgtEl>
                                      </p:cBhvr>
                                    </p:animEffect>
                                    <p:anim calcmode="lin" valueType="num">
                                      <p:cBhvr>
                                        <p:cTn id="52" dur="1000" fill="hold"/>
                                        <p:tgtEl>
                                          <p:spTgt spid="120"/>
                                        </p:tgtEl>
                                        <p:attrNameLst>
                                          <p:attrName>ppt_x</p:attrName>
                                        </p:attrNameLst>
                                      </p:cBhvr>
                                      <p:tavLst>
                                        <p:tav tm="0">
                                          <p:val>
                                            <p:strVal val="#ppt_x"/>
                                          </p:val>
                                        </p:tav>
                                        <p:tav tm="100000">
                                          <p:val>
                                            <p:strVal val="#ppt_x"/>
                                          </p:val>
                                        </p:tav>
                                      </p:tavLst>
                                    </p:anim>
                                    <p:anim calcmode="lin" valueType="num">
                                      <p:cBhvr>
                                        <p:cTn id="53" dur="1000" fill="hold"/>
                                        <p:tgtEl>
                                          <p:spTgt spid="120"/>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121"/>
                                        </p:tgtEl>
                                        <p:attrNameLst>
                                          <p:attrName>style.visibility</p:attrName>
                                        </p:attrNameLst>
                                      </p:cBhvr>
                                      <p:to>
                                        <p:strVal val="visible"/>
                                      </p:to>
                                    </p:set>
                                    <p:animEffect transition="in" filter="fade">
                                      <p:cBhvr>
                                        <p:cTn id="58" dur="1000"/>
                                        <p:tgtEl>
                                          <p:spTgt spid="121"/>
                                        </p:tgtEl>
                                      </p:cBhvr>
                                    </p:animEffect>
                                    <p:anim calcmode="lin" valueType="num">
                                      <p:cBhvr>
                                        <p:cTn id="59" dur="1000" fill="hold"/>
                                        <p:tgtEl>
                                          <p:spTgt spid="121"/>
                                        </p:tgtEl>
                                        <p:attrNameLst>
                                          <p:attrName>ppt_x</p:attrName>
                                        </p:attrNameLst>
                                      </p:cBhvr>
                                      <p:tavLst>
                                        <p:tav tm="0">
                                          <p:val>
                                            <p:strVal val="#ppt_x"/>
                                          </p:val>
                                        </p:tav>
                                        <p:tav tm="100000">
                                          <p:val>
                                            <p:strVal val="#ppt_x"/>
                                          </p:val>
                                        </p:tav>
                                      </p:tavLst>
                                    </p:anim>
                                    <p:anim calcmode="lin" valueType="num">
                                      <p:cBhvr>
                                        <p:cTn id="60" dur="1000" fill="hold"/>
                                        <p:tgtEl>
                                          <p:spTgt spid="12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24"/>
                                        </p:tgtEl>
                                        <p:attrNameLst>
                                          <p:attrName>style.visibility</p:attrName>
                                        </p:attrNameLst>
                                      </p:cBhvr>
                                      <p:to>
                                        <p:strVal val="visible"/>
                                      </p:to>
                                    </p:set>
                                    <p:animEffect transition="in" filter="fade">
                                      <p:cBhvr>
                                        <p:cTn id="63" dur="1000"/>
                                        <p:tgtEl>
                                          <p:spTgt spid="124"/>
                                        </p:tgtEl>
                                      </p:cBhvr>
                                    </p:animEffect>
                                    <p:anim calcmode="lin" valueType="num">
                                      <p:cBhvr>
                                        <p:cTn id="64" dur="1000" fill="hold"/>
                                        <p:tgtEl>
                                          <p:spTgt spid="124"/>
                                        </p:tgtEl>
                                        <p:attrNameLst>
                                          <p:attrName>ppt_x</p:attrName>
                                        </p:attrNameLst>
                                      </p:cBhvr>
                                      <p:tavLst>
                                        <p:tav tm="0">
                                          <p:val>
                                            <p:strVal val="#ppt_x"/>
                                          </p:val>
                                        </p:tav>
                                        <p:tav tm="100000">
                                          <p:val>
                                            <p:strVal val="#ppt_x"/>
                                          </p:val>
                                        </p:tav>
                                      </p:tavLst>
                                    </p:anim>
                                    <p:anim calcmode="lin" valueType="num">
                                      <p:cBhvr>
                                        <p:cTn id="65" dur="1000" fill="hold"/>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p:bldP spid="119" grpId="0"/>
      <p:bldP spid="120" grpId="0" animBg="1"/>
      <p:bldP spid="124" grpId="0"/>
      <p:bldP spid="126" grpId="0" animBg="1"/>
      <p:bldP spid="1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283100" y="433850"/>
            <a:ext cx="30903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500" u="sng"/>
              <a:t>I. Vấn đề đặt ra:</a:t>
            </a:r>
            <a:endParaRPr sz="2500" u="sng">
              <a:latin typeface="Montserrat"/>
              <a:ea typeface="Montserrat"/>
              <a:cs typeface="Montserrat"/>
              <a:sym typeface="Montserrat"/>
            </a:endParaRPr>
          </a:p>
        </p:txBody>
      </p:sp>
      <p:sp>
        <p:nvSpPr>
          <p:cNvPr id="134" name="Google Shape;134;p17"/>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Tìm kiếm ứng dụng số hóa trong công nghiệp với SIMATIC IOT 2050</a:t>
            </a:r>
            <a:endParaRPr sz="1800"/>
          </a:p>
        </p:txBody>
      </p:sp>
      <p:sp>
        <p:nvSpPr>
          <p:cNvPr id="135" name="Google Shape;135;p17"/>
          <p:cNvSpPr txBox="1"/>
          <p:nvPr/>
        </p:nvSpPr>
        <p:spPr>
          <a:xfrm>
            <a:off x="447975" y="1083850"/>
            <a:ext cx="641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136" name="Google Shape;136;p17"/>
          <p:cNvSpPr txBox="1"/>
          <p:nvPr/>
        </p:nvSpPr>
        <p:spPr>
          <a:xfrm>
            <a:off x="177100" y="1768513"/>
            <a:ext cx="34830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1600">
                <a:solidFill>
                  <a:srgbClr val="FFFFFF"/>
                </a:solidFill>
                <a:latin typeface="Montserrat"/>
                <a:ea typeface="Montserrat"/>
                <a:cs typeface="Montserrat"/>
                <a:sym typeface="Montserrat"/>
              </a:rPr>
              <a:t>Khó khăn khi lựa chọn thông số cho bộ điều khiển PID</a:t>
            </a:r>
            <a:endParaRPr/>
          </a:p>
        </p:txBody>
      </p:sp>
      <p:sp>
        <p:nvSpPr>
          <p:cNvPr id="137" name="Google Shape;137;p17"/>
          <p:cNvSpPr txBox="1"/>
          <p:nvPr/>
        </p:nvSpPr>
        <p:spPr>
          <a:xfrm>
            <a:off x="223750" y="2225850"/>
            <a:ext cx="25212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000">
                <a:solidFill>
                  <a:srgbClr val="D9D9D9"/>
                </a:solidFill>
                <a:latin typeface="Open Sans"/>
                <a:ea typeface="Open Sans"/>
                <a:cs typeface="Open Sans"/>
                <a:sym typeface="Open Sans"/>
              </a:rPr>
              <a:t>Việc lựa chọn phụ thuộc chủ yếu vào kinh nghiệm hay kết quả của chức năng tự động dò thông số trên PLC.</a:t>
            </a:r>
            <a:endParaRPr sz="1000">
              <a:solidFill>
                <a:srgbClr val="D9D9D9"/>
              </a:solidFill>
              <a:latin typeface="Open Sans"/>
              <a:ea typeface="Open Sans"/>
              <a:cs typeface="Open Sans"/>
              <a:sym typeface="Open Sans"/>
            </a:endParaRPr>
          </a:p>
        </p:txBody>
      </p:sp>
      <p:sp>
        <p:nvSpPr>
          <p:cNvPr id="138" name="Google Shape;138;p17"/>
          <p:cNvSpPr txBox="1"/>
          <p:nvPr/>
        </p:nvSpPr>
        <p:spPr>
          <a:xfrm>
            <a:off x="223750" y="3223213"/>
            <a:ext cx="30903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1600">
                <a:solidFill>
                  <a:srgbClr val="FFFFFF"/>
                </a:solidFill>
                <a:latin typeface="Montserrat"/>
                <a:ea typeface="Montserrat"/>
                <a:cs typeface="Montserrat"/>
                <a:sym typeface="Montserrat"/>
              </a:rPr>
              <a:t>Giám sát, đánh giá chất lượng của bộ điều khiển PID</a:t>
            </a:r>
            <a:endParaRPr/>
          </a:p>
        </p:txBody>
      </p:sp>
      <p:sp>
        <p:nvSpPr>
          <p:cNvPr id="139" name="Google Shape;139;p17"/>
          <p:cNvSpPr txBox="1"/>
          <p:nvPr/>
        </p:nvSpPr>
        <p:spPr>
          <a:xfrm>
            <a:off x="283100" y="3758100"/>
            <a:ext cx="30903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 sz="1000">
                <a:solidFill>
                  <a:srgbClr val="D9D9D9"/>
                </a:solidFill>
                <a:latin typeface="Open Sans"/>
                <a:ea typeface="Open Sans"/>
                <a:cs typeface="Open Sans"/>
                <a:sym typeface="Open Sans"/>
              </a:rPr>
              <a:t>Để biết được một bộ điều khiển có chất lượng tốt cần có các chỉ tiêu để đánh giá. Đồng thời giám sát, cảnh báo khi có các lỗi trong quá trình vận hành.</a:t>
            </a:r>
            <a:endParaRPr sz="1000">
              <a:solidFill>
                <a:srgbClr val="D9D9D9"/>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000">
              <a:solidFill>
                <a:srgbClr val="D9D9D9"/>
              </a:solidFill>
              <a:latin typeface="Lato"/>
              <a:ea typeface="Lato"/>
              <a:cs typeface="Lato"/>
              <a:sym typeface="Lato"/>
            </a:endParaRPr>
          </a:p>
        </p:txBody>
      </p:sp>
      <p:sp>
        <p:nvSpPr>
          <p:cNvPr id="140" name="Google Shape;140;p17"/>
          <p:cNvSpPr txBox="1"/>
          <p:nvPr/>
        </p:nvSpPr>
        <p:spPr>
          <a:xfrm>
            <a:off x="5958875" y="1619800"/>
            <a:ext cx="3143100" cy="69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1600">
                <a:solidFill>
                  <a:srgbClr val="FFFFFF"/>
                </a:solidFill>
                <a:latin typeface="Montserrat"/>
                <a:ea typeface="Montserrat"/>
                <a:cs typeface="Montserrat"/>
                <a:sym typeface="Montserrat"/>
              </a:rPr>
              <a:t>Trong quá trình hoạt động lâu dài các đối tượng điều khiển bị thay đổi</a:t>
            </a:r>
            <a:endParaRPr/>
          </a:p>
        </p:txBody>
      </p:sp>
      <p:sp>
        <p:nvSpPr>
          <p:cNvPr id="141" name="Google Shape;141;p17"/>
          <p:cNvSpPr txBox="1"/>
          <p:nvPr/>
        </p:nvSpPr>
        <p:spPr>
          <a:xfrm>
            <a:off x="5939325" y="2225838"/>
            <a:ext cx="30423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 sz="1000">
                <a:solidFill>
                  <a:srgbClr val="D9D9D9"/>
                </a:solidFill>
                <a:latin typeface="Open Sans"/>
                <a:ea typeface="Open Sans"/>
                <a:cs typeface="Open Sans"/>
                <a:sym typeface="Open Sans"/>
              </a:rPr>
              <a:t>Việc thay đổi có thể do yêu cầu thay đổi quá trình hoặc do hao mòn của đối tượng điều khiển nhưng đều ảnh hưởng đến chất lượng của bộ điều khiển.</a:t>
            </a:r>
            <a:endParaRPr sz="1000">
              <a:solidFill>
                <a:srgbClr val="D9D9D9"/>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000">
              <a:solidFill>
                <a:srgbClr val="D9D9D9"/>
              </a:solidFill>
              <a:latin typeface="Lato"/>
              <a:ea typeface="Lato"/>
              <a:cs typeface="Lato"/>
              <a:sym typeface="Lato"/>
            </a:endParaRPr>
          </a:p>
        </p:txBody>
      </p:sp>
      <p:sp>
        <p:nvSpPr>
          <p:cNvPr id="142" name="Google Shape;142;p17"/>
          <p:cNvSpPr txBox="1"/>
          <p:nvPr/>
        </p:nvSpPr>
        <p:spPr>
          <a:xfrm>
            <a:off x="5958875" y="3266075"/>
            <a:ext cx="2787300" cy="4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 sz="1600">
                <a:solidFill>
                  <a:srgbClr val="FFFFFF"/>
                </a:solidFill>
                <a:latin typeface="Montserrat"/>
                <a:ea typeface="Montserrat"/>
                <a:cs typeface="Montserrat"/>
                <a:sym typeface="Montserrat"/>
              </a:rPr>
              <a:t>Bộ điều khiển chất lượng cao đáp ứng được yêu cầu sử dụng</a:t>
            </a:r>
            <a:endParaRPr/>
          </a:p>
        </p:txBody>
      </p:sp>
      <p:sp>
        <p:nvSpPr>
          <p:cNvPr id="143" name="Google Shape;143;p17"/>
          <p:cNvSpPr txBox="1"/>
          <p:nvPr/>
        </p:nvSpPr>
        <p:spPr>
          <a:xfrm>
            <a:off x="5958846" y="3821550"/>
            <a:ext cx="2715900" cy="6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vi" sz="1000">
                <a:solidFill>
                  <a:srgbClr val="D9D9D9"/>
                </a:solidFill>
                <a:latin typeface="Open Sans"/>
                <a:ea typeface="Open Sans"/>
                <a:cs typeface="Open Sans"/>
                <a:sym typeface="Open Sans"/>
              </a:rPr>
              <a:t>Với mỗi đối tượng điều khiển thì có nhiều yêu cầu về chất lượng điều khiển riêng và nó cần được đáp ứng để cho ra được kết quả phù hợp nhất.</a:t>
            </a:r>
            <a:endParaRPr sz="1000">
              <a:solidFill>
                <a:srgbClr val="D9D9D9"/>
              </a:solidFill>
              <a:latin typeface="Open Sans"/>
              <a:ea typeface="Open Sans"/>
              <a:cs typeface="Open Sans"/>
              <a:sym typeface="Open Sans"/>
            </a:endParaRPr>
          </a:p>
          <a:p>
            <a:pPr marL="0" lvl="0" indent="0" algn="l" rtl="0">
              <a:lnSpc>
                <a:spcPct val="115000"/>
              </a:lnSpc>
              <a:spcBef>
                <a:spcPts val="1600"/>
              </a:spcBef>
              <a:spcAft>
                <a:spcPts val="1600"/>
              </a:spcAft>
              <a:buNone/>
            </a:pPr>
            <a:endParaRPr sz="1000">
              <a:solidFill>
                <a:srgbClr val="D9D9D9"/>
              </a:solidFill>
              <a:latin typeface="Lato"/>
              <a:ea typeface="Lato"/>
              <a:cs typeface="Lato"/>
              <a:sym typeface="Lato"/>
            </a:endParaRPr>
          </a:p>
        </p:txBody>
      </p:sp>
      <p:cxnSp>
        <p:nvCxnSpPr>
          <p:cNvPr id="144" name="Google Shape;144;p17"/>
          <p:cNvCxnSpPr/>
          <p:nvPr/>
        </p:nvCxnSpPr>
        <p:spPr>
          <a:xfrm flipH="1">
            <a:off x="773845" y="1567163"/>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145" name="Google Shape;145;p17"/>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146" name="Google Shape;146;p17"/>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147" name="Google Shape;147;p17"/>
          <p:cNvCxnSpPr/>
          <p:nvPr/>
        </p:nvCxnSpPr>
        <p:spPr>
          <a:xfrm flipH="1">
            <a:off x="773845" y="4624800"/>
            <a:ext cx="7596300" cy="10500"/>
          </a:xfrm>
          <a:prstGeom prst="straightConnector1">
            <a:avLst/>
          </a:prstGeom>
          <a:noFill/>
          <a:ln w="9525" cap="flat" cmpd="sng">
            <a:solidFill>
              <a:srgbClr val="B7B7B7"/>
            </a:solidFill>
            <a:prstDash val="solid"/>
            <a:round/>
            <a:headEnd type="none" w="med" len="med"/>
            <a:tailEnd type="none" w="med" len="med"/>
          </a:ln>
        </p:spPr>
      </p:cxnSp>
      <p:sp>
        <p:nvSpPr>
          <p:cNvPr id="148" name="Google Shape;148;p17"/>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7"/>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17"/>
          <p:cNvGrpSpPr/>
          <p:nvPr/>
        </p:nvGrpSpPr>
        <p:grpSpPr>
          <a:xfrm>
            <a:off x="3078687" y="2700858"/>
            <a:ext cx="737729" cy="737729"/>
            <a:chOff x="2920647" y="2157958"/>
            <a:chExt cx="827700" cy="827700"/>
          </a:xfrm>
        </p:grpSpPr>
        <p:sp>
          <p:nvSpPr>
            <p:cNvPr id="153" name="Google Shape;153;p17"/>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7"/>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17"/>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156" name="Google Shape;156;p17"/>
          <p:cNvGrpSpPr/>
          <p:nvPr/>
        </p:nvGrpSpPr>
        <p:grpSpPr>
          <a:xfrm rot="-5400000">
            <a:off x="4225338" y="3802929"/>
            <a:ext cx="737729" cy="737729"/>
            <a:chOff x="2920647" y="2157958"/>
            <a:chExt cx="827700" cy="827700"/>
          </a:xfrm>
        </p:grpSpPr>
        <p:sp>
          <p:nvSpPr>
            <p:cNvPr id="157" name="Google Shape;157;p17"/>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7"/>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160" name="Google Shape;160;p17"/>
          <p:cNvGrpSpPr/>
          <p:nvPr/>
        </p:nvGrpSpPr>
        <p:grpSpPr>
          <a:xfrm>
            <a:off x="5313093" y="2700655"/>
            <a:ext cx="737804" cy="737804"/>
            <a:chOff x="5428888" y="2158023"/>
            <a:chExt cx="828900" cy="828900"/>
          </a:xfrm>
        </p:grpSpPr>
        <p:sp>
          <p:nvSpPr>
            <p:cNvPr id="161" name="Google Shape;161;p17"/>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7"/>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164" name="Google Shape;164;p17"/>
          <p:cNvGrpSpPr/>
          <p:nvPr/>
        </p:nvGrpSpPr>
        <p:grpSpPr>
          <a:xfrm rot="5400000">
            <a:off x="4193370" y="1569752"/>
            <a:ext cx="737729" cy="737729"/>
            <a:chOff x="2920647" y="2157958"/>
            <a:chExt cx="827700" cy="827700"/>
          </a:xfrm>
        </p:grpSpPr>
        <p:sp>
          <p:nvSpPr>
            <p:cNvPr id="165" name="Google Shape;165;p17"/>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17"/>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168" name="Google Shape;168;p17"/>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6937C"/>
        </a:solidFill>
        <a:effectLst/>
      </p:bgPr>
    </p:bg>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283100" y="433850"/>
            <a:ext cx="30903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500" u="sng"/>
              <a:t>II.  Ý tưởng: </a:t>
            </a:r>
            <a:endParaRPr sz="2500" u="sng">
              <a:latin typeface="Montserrat"/>
              <a:ea typeface="Montserrat"/>
              <a:cs typeface="Montserrat"/>
              <a:sym typeface="Montserrat"/>
            </a:endParaRPr>
          </a:p>
        </p:txBody>
      </p:sp>
      <p:sp>
        <p:nvSpPr>
          <p:cNvPr id="174" name="Google Shape;174;p18"/>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Tìm kiếm ứng dụng số hóa trong công nghiệp với SIMATIC IOT 2050</a:t>
            </a:r>
            <a:endParaRPr sz="1800"/>
          </a:p>
        </p:txBody>
      </p:sp>
      <p:sp>
        <p:nvSpPr>
          <p:cNvPr id="175" name="Google Shape;175;p18"/>
          <p:cNvSpPr/>
          <p:nvPr/>
        </p:nvSpPr>
        <p:spPr>
          <a:xfrm>
            <a:off x="355850" y="1307963"/>
            <a:ext cx="456600" cy="446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1500" b="1">
                <a:solidFill>
                  <a:srgbClr val="FFFFFF"/>
                </a:solidFill>
                <a:latin typeface="Open Sans"/>
                <a:ea typeface="Open Sans"/>
                <a:cs typeface="Open Sans"/>
                <a:sym typeface="Open Sans"/>
              </a:rPr>
              <a:t>1</a:t>
            </a:r>
            <a:endParaRPr sz="1500" b="1">
              <a:solidFill>
                <a:srgbClr val="FFFFFF"/>
              </a:solidFill>
              <a:latin typeface="Open Sans"/>
              <a:ea typeface="Open Sans"/>
              <a:cs typeface="Open Sans"/>
              <a:sym typeface="Open Sans"/>
            </a:endParaRPr>
          </a:p>
        </p:txBody>
      </p:sp>
      <p:sp>
        <p:nvSpPr>
          <p:cNvPr id="176" name="Google Shape;176;p18"/>
          <p:cNvSpPr txBox="1"/>
          <p:nvPr/>
        </p:nvSpPr>
        <p:spPr>
          <a:xfrm>
            <a:off x="953150" y="859450"/>
            <a:ext cx="3888900" cy="59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500" b="1">
                <a:solidFill>
                  <a:schemeClr val="lt1"/>
                </a:solidFill>
                <a:latin typeface="Montserrat"/>
                <a:ea typeface="Montserrat"/>
                <a:cs typeface="Montserrat"/>
                <a:sym typeface="Montserrat"/>
              </a:rPr>
              <a:t>Một hệ thống giám sát, đánh giá  bộ điều khiển PID:</a:t>
            </a:r>
            <a:endParaRPr sz="1500" b="1">
              <a:solidFill>
                <a:schemeClr val="lt1"/>
              </a:solidFill>
              <a:latin typeface="Montserrat"/>
              <a:ea typeface="Montserrat"/>
              <a:cs typeface="Montserrat"/>
              <a:sym typeface="Montserrat"/>
            </a:endParaRPr>
          </a:p>
        </p:txBody>
      </p:sp>
      <p:pic>
        <p:nvPicPr>
          <p:cNvPr id="177" name="Google Shape;177;p18"/>
          <p:cNvPicPr preferRelativeResize="0"/>
          <p:nvPr/>
        </p:nvPicPr>
        <p:blipFill>
          <a:blip r:embed="rId3">
            <a:alphaModFix/>
          </a:blip>
          <a:stretch>
            <a:fillRect/>
          </a:stretch>
        </p:blipFill>
        <p:spPr>
          <a:xfrm>
            <a:off x="1045950" y="1529138"/>
            <a:ext cx="2846700" cy="688575"/>
          </a:xfrm>
          <a:prstGeom prst="rect">
            <a:avLst/>
          </a:prstGeom>
          <a:noFill/>
          <a:ln>
            <a:noFill/>
          </a:ln>
        </p:spPr>
      </p:pic>
      <p:pic>
        <p:nvPicPr>
          <p:cNvPr id="178" name="Google Shape;178;p18"/>
          <p:cNvPicPr preferRelativeResize="0"/>
          <p:nvPr/>
        </p:nvPicPr>
        <p:blipFill rotWithShape="1">
          <a:blip r:embed="rId4">
            <a:alphaModFix/>
          </a:blip>
          <a:srcRect l="4030" b="3034"/>
          <a:stretch/>
        </p:blipFill>
        <p:spPr>
          <a:xfrm>
            <a:off x="1045950" y="2217725"/>
            <a:ext cx="2846699" cy="940775"/>
          </a:xfrm>
          <a:prstGeom prst="rect">
            <a:avLst/>
          </a:prstGeom>
          <a:noFill/>
          <a:ln>
            <a:noFill/>
          </a:ln>
        </p:spPr>
      </p:pic>
      <p:sp>
        <p:nvSpPr>
          <p:cNvPr id="179" name="Google Shape;179;p18"/>
          <p:cNvSpPr/>
          <p:nvPr/>
        </p:nvSpPr>
        <p:spPr>
          <a:xfrm>
            <a:off x="5002750" y="1307963"/>
            <a:ext cx="456600" cy="446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1500" b="1">
                <a:solidFill>
                  <a:srgbClr val="FFFFFF"/>
                </a:solidFill>
                <a:latin typeface="Open Sans"/>
                <a:ea typeface="Open Sans"/>
                <a:cs typeface="Open Sans"/>
                <a:sym typeface="Open Sans"/>
              </a:rPr>
              <a:t>2</a:t>
            </a:r>
            <a:endParaRPr sz="1500" b="1">
              <a:solidFill>
                <a:srgbClr val="FFFFFF"/>
              </a:solidFill>
              <a:latin typeface="Open Sans"/>
              <a:ea typeface="Open Sans"/>
              <a:cs typeface="Open Sans"/>
              <a:sym typeface="Open Sans"/>
            </a:endParaRPr>
          </a:p>
        </p:txBody>
      </p:sp>
      <p:sp>
        <p:nvSpPr>
          <p:cNvPr id="180" name="Google Shape;180;p18"/>
          <p:cNvSpPr txBox="1"/>
          <p:nvPr/>
        </p:nvSpPr>
        <p:spPr>
          <a:xfrm>
            <a:off x="5620050" y="935762"/>
            <a:ext cx="3375300" cy="59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500" b="1">
                <a:solidFill>
                  <a:schemeClr val="lt1"/>
                </a:solidFill>
                <a:latin typeface="Montserrat"/>
                <a:ea typeface="Montserrat"/>
                <a:cs typeface="Montserrat"/>
                <a:sym typeface="Montserrat"/>
              </a:rPr>
              <a:t>Cải thiện kết quả của chế độ tự động dò thông số trên PLC:</a:t>
            </a:r>
            <a:endParaRPr sz="1500" b="1">
              <a:solidFill>
                <a:schemeClr val="lt1"/>
              </a:solidFill>
              <a:latin typeface="Montserrat"/>
              <a:ea typeface="Montserrat"/>
              <a:cs typeface="Montserrat"/>
              <a:sym typeface="Montserrat"/>
            </a:endParaRPr>
          </a:p>
        </p:txBody>
      </p:sp>
      <p:pic>
        <p:nvPicPr>
          <p:cNvPr id="181" name="Google Shape;181;p18"/>
          <p:cNvPicPr preferRelativeResize="0"/>
          <p:nvPr/>
        </p:nvPicPr>
        <p:blipFill>
          <a:blip r:embed="rId5">
            <a:alphaModFix/>
          </a:blip>
          <a:stretch>
            <a:fillRect/>
          </a:stretch>
        </p:blipFill>
        <p:spPr>
          <a:xfrm>
            <a:off x="5762550" y="1615400"/>
            <a:ext cx="3090300" cy="1543101"/>
          </a:xfrm>
          <a:prstGeom prst="rect">
            <a:avLst/>
          </a:prstGeom>
          <a:noFill/>
          <a:ln>
            <a:noFill/>
          </a:ln>
        </p:spPr>
      </p:pic>
      <p:sp>
        <p:nvSpPr>
          <p:cNvPr id="182" name="Google Shape;182;p18"/>
          <p:cNvSpPr/>
          <p:nvPr/>
        </p:nvSpPr>
        <p:spPr>
          <a:xfrm>
            <a:off x="355850" y="3356013"/>
            <a:ext cx="456600" cy="446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1500" b="1">
                <a:solidFill>
                  <a:srgbClr val="FFFFFF"/>
                </a:solidFill>
                <a:latin typeface="Open Sans"/>
                <a:ea typeface="Open Sans"/>
                <a:cs typeface="Open Sans"/>
                <a:sym typeface="Open Sans"/>
              </a:rPr>
              <a:t>3</a:t>
            </a:r>
            <a:endParaRPr sz="1500" b="1">
              <a:solidFill>
                <a:srgbClr val="FFFFFF"/>
              </a:solidFill>
              <a:latin typeface="Open Sans"/>
              <a:ea typeface="Open Sans"/>
              <a:cs typeface="Open Sans"/>
              <a:sym typeface="Open Sans"/>
            </a:endParaRPr>
          </a:p>
        </p:txBody>
      </p:sp>
      <p:sp>
        <p:nvSpPr>
          <p:cNvPr id="183" name="Google Shape;183;p18"/>
          <p:cNvSpPr txBox="1"/>
          <p:nvPr/>
        </p:nvSpPr>
        <p:spPr>
          <a:xfrm>
            <a:off x="953150" y="3158500"/>
            <a:ext cx="3920700" cy="59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500" b="1">
                <a:solidFill>
                  <a:schemeClr val="lt1"/>
                </a:solidFill>
                <a:latin typeface="Montserrat"/>
                <a:ea typeface="Montserrat"/>
                <a:cs typeface="Montserrat"/>
                <a:sym typeface="Montserrat"/>
              </a:rPr>
              <a:t>Ứng dụng Machine Learning và đánh giá và chỉnh định bộ điều khiển:</a:t>
            </a:r>
            <a:endParaRPr sz="1500" b="1">
              <a:solidFill>
                <a:schemeClr val="lt1"/>
              </a:solidFill>
              <a:latin typeface="Montserrat"/>
              <a:ea typeface="Montserrat"/>
              <a:cs typeface="Montserrat"/>
              <a:sym typeface="Montserrat"/>
            </a:endParaRPr>
          </a:p>
        </p:txBody>
      </p:sp>
      <p:pic>
        <p:nvPicPr>
          <p:cNvPr id="184" name="Google Shape;184;p18"/>
          <p:cNvPicPr preferRelativeResize="0"/>
          <p:nvPr/>
        </p:nvPicPr>
        <p:blipFill rotWithShape="1">
          <a:blip r:embed="rId6">
            <a:alphaModFix/>
          </a:blip>
          <a:srcRect l="6620"/>
          <a:stretch/>
        </p:blipFill>
        <p:spPr>
          <a:xfrm>
            <a:off x="1045950" y="3802725"/>
            <a:ext cx="2889850" cy="1265300"/>
          </a:xfrm>
          <a:prstGeom prst="rect">
            <a:avLst/>
          </a:prstGeom>
          <a:noFill/>
          <a:ln>
            <a:noFill/>
          </a:ln>
        </p:spPr>
      </p:pic>
      <p:sp>
        <p:nvSpPr>
          <p:cNvPr id="185" name="Google Shape;185;p18"/>
          <p:cNvSpPr/>
          <p:nvPr/>
        </p:nvSpPr>
        <p:spPr>
          <a:xfrm>
            <a:off x="5018650" y="3356013"/>
            <a:ext cx="456600" cy="446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 sz="1500" b="1">
                <a:solidFill>
                  <a:srgbClr val="FFFFFF"/>
                </a:solidFill>
                <a:latin typeface="Open Sans"/>
                <a:ea typeface="Open Sans"/>
                <a:cs typeface="Open Sans"/>
                <a:sym typeface="Open Sans"/>
              </a:rPr>
              <a:t>4</a:t>
            </a:r>
            <a:endParaRPr sz="1500" b="1">
              <a:solidFill>
                <a:srgbClr val="FFFFFF"/>
              </a:solidFill>
              <a:latin typeface="Open Sans"/>
              <a:ea typeface="Open Sans"/>
              <a:cs typeface="Open Sans"/>
              <a:sym typeface="Open Sans"/>
            </a:endParaRPr>
          </a:p>
        </p:txBody>
      </p:sp>
      <p:sp>
        <p:nvSpPr>
          <p:cNvPr id="186" name="Google Shape;186;p18"/>
          <p:cNvSpPr txBox="1"/>
          <p:nvPr/>
        </p:nvSpPr>
        <p:spPr>
          <a:xfrm>
            <a:off x="5620050" y="3227050"/>
            <a:ext cx="3562800" cy="59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vi" sz="1500" b="1">
                <a:solidFill>
                  <a:schemeClr val="lt1"/>
                </a:solidFill>
                <a:latin typeface="Montserrat"/>
                <a:ea typeface="Montserrat"/>
                <a:cs typeface="Montserrat"/>
                <a:sym typeface="Montserrat"/>
              </a:rPr>
              <a:t>Nâng cao tính an toàn và cảnh báo khi có lỗi của bộ điều khiển</a:t>
            </a:r>
            <a:endParaRPr sz="1500" b="1">
              <a:solidFill>
                <a:schemeClr val="lt1"/>
              </a:solidFill>
              <a:latin typeface="Montserrat"/>
              <a:ea typeface="Montserrat"/>
              <a:cs typeface="Montserrat"/>
              <a:sym typeface="Montserrat"/>
            </a:endParaRPr>
          </a:p>
        </p:txBody>
      </p:sp>
      <p:pic>
        <p:nvPicPr>
          <p:cNvPr id="187" name="Google Shape;187;p18"/>
          <p:cNvPicPr preferRelativeResize="0"/>
          <p:nvPr/>
        </p:nvPicPr>
        <p:blipFill>
          <a:blip r:embed="rId7">
            <a:alphaModFix/>
          </a:blip>
          <a:stretch>
            <a:fillRect/>
          </a:stretch>
        </p:blipFill>
        <p:spPr>
          <a:xfrm>
            <a:off x="6582575" y="3889000"/>
            <a:ext cx="1332076" cy="1179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1000"/>
                                        <p:tgtEl>
                                          <p:spTgt spid="176"/>
                                        </p:tgtEl>
                                      </p:cBhvr>
                                    </p:animEffect>
                                    <p:anim calcmode="lin" valueType="num">
                                      <p:cBhvr>
                                        <p:cTn id="8" dur="1000" fill="hold"/>
                                        <p:tgtEl>
                                          <p:spTgt spid="176"/>
                                        </p:tgtEl>
                                        <p:attrNameLst>
                                          <p:attrName>ppt_x</p:attrName>
                                        </p:attrNameLst>
                                      </p:cBhvr>
                                      <p:tavLst>
                                        <p:tav tm="0">
                                          <p:val>
                                            <p:strVal val="#ppt_x"/>
                                          </p:val>
                                        </p:tav>
                                        <p:tav tm="100000">
                                          <p:val>
                                            <p:strVal val="#ppt_x"/>
                                          </p:val>
                                        </p:tav>
                                      </p:tavLst>
                                    </p:anim>
                                    <p:anim calcmode="lin" valueType="num">
                                      <p:cBhvr>
                                        <p:cTn id="9" dur="1000" fill="hold"/>
                                        <p:tgtEl>
                                          <p:spTgt spid="17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fade">
                                      <p:cBhvr>
                                        <p:cTn id="12" dur="1000"/>
                                        <p:tgtEl>
                                          <p:spTgt spid="177"/>
                                        </p:tgtEl>
                                      </p:cBhvr>
                                    </p:animEffect>
                                    <p:anim calcmode="lin" valueType="num">
                                      <p:cBhvr>
                                        <p:cTn id="13" dur="1000" fill="hold"/>
                                        <p:tgtEl>
                                          <p:spTgt spid="177"/>
                                        </p:tgtEl>
                                        <p:attrNameLst>
                                          <p:attrName>ppt_x</p:attrName>
                                        </p:attrNameLst>
                                      </p:cBhvr>
                                      <p:tavLst>
                                        <p:tav tm="0">
                                          <p:val>
                                            <p:strVal val="#ppt_x"/>
                                          </p:val>
                                        </p:tav>
                                        <p:tav tm="100000">
                                          <p:val>
                                            <p:strVal val="#ppt_x"/>
                                          </p:val>
                                        </p:tav>
                                      </p:tavLst>
                                    </p:anim>
                                    <p:anim calcmode="lin" valueType="num">
                                      <p:cBhvr>
                                        <p:cTn id="14" dur="1000" fill="hold"/>
                                        <p:tgtEl>
                                          <p:spTgt spid="17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8"/>
                                        </p:tgtEl>
                                        <p:attrNameLst>
                                          <p:attrName>style.visibility</p:attrName>
                                        </p:attrNameLst>
                                      </p:cBhvr>
                                      <p:to>
                                        <p:strVal val="visible"/>
                                      </p:to>
                                    </p:set>
                                    <p:animEffect transition="in" filter="fade">
                                      <p:cBhvr>
                                        <p:cTn id="17" dur="1000"/>
                                        <p:tgtEl>
                                          <p:spTgt spid="178"/>
                                        </p:tgtEl>
                                      </p:cBhvr>
                                    </p:animEffect>
                                    <p:anim calcmode="lin" valueType="num">
                                      <p:cBhvr>
                                        <p:cTn id="18" dur="1000" fill="hold"/>
                                        <p:tgtEl>
                                          <p:spTgt spid="178"/>
                                        </p:tgtEl>
                                        <p:attrNameLst>
                                          <p:attrName>ppt_x</p:attrName>
                                        </p:attrNameLst>
                                      </p:cBhvr>
                                      <p:tavLst>
                                        <p:tav tm="0">
                                          <p:val>
                                            <p:strVal val="#ppt_x"/>
                                          </p:val>
                                        </p:tav>
                                        <p:tav tm="100000">
                                          <p:val>
                                            <p:strVal val="#ppt_x"/>
                                          </p:val>
                                        </p:tav>
                                      </p:tavLst>
                                    </p:anim>
                                    <p:anim calcmode="lin" valueType="num">
                                      <p:cBhvr>
                                        <p:cTn id="19"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9"/>
                                        </p:tgtEl>
                                        <p:attrNameLst>
                                          <p:attrName>style.visibility</p:attrName>
                                        </p:attrNameLst>
                                      </p:cBhvr>
                                      <p:to>
                                        <p:strVal val="visible"/>
                                      </p:to>
                                    </p:set>
                                    <p:animEffect transition="in" filter="fade">
                                      <p:cBhvr>
                                        <p:cTn id="24" dur="1000"/>
                                        <p:tgtEl>
                                          <p:spTgt spid="179"/>
                                        </p:tgtEl>
                                      </p:cBhvr>
                                    </p:animEffect>
                                    <p:anim calcmode="lin" valueType="num">
                                      <p:cBhvr>
                                        <p:cTn id="25" dur="1000" fill="hold"/>
                                        <p:tgtEl>
                                          <p:spTgt spid="179"/>
                                        </p:tgtEl>
                                        <p:attrNameLst>
                                          <p:attrName>ppt_x</p:attrName>
                                        </p:attrNameLst>
                                      </p:cBhvr>
                                      <p:tavLst>
                                        <p:tav tm="0">
                                          <p:val>
                                            <p:strVal val="#ppt_x"/>
                                          </p:val>
                                        </p:tav>
                                        <p:tav tm="100000">
                                          <p:val>
                                            <p:strVal val="#ppt_x"/>
                                          </p:val>
                                        </p:tav>
                                      </p:tavLst>
                                    </p:anim>
                                    <p:anim calcmode="lin" valueType="num">
                                      <p:cBhvr>
                                        <p:cTn id="26" dur="1000" fill="hold"/>
                                        <p:tgtEl>
                                          <p:spTgt spid="17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80"/>
                                        </p:tgtEl>
                                        <p:attrNameLst>
                                          <p:attrName>style.visibility</p:attrName>
                                        </p:attrNameLst>
                                      </p:cBhvr>
                                      <p:to>
                                        <p:strVal val="visible"/>
                                      </p:to>
                                    </p:set>
                                    <p:animEffect transition="in" filter="fade">
                                      <p:cBhvr>
                                        <p:cTn id="29" dur="1000"/>
                                        <p:tgtEl>
                                          <p:spTgt spid="180"/>
                                        </p:tgtEl>
                                      </p:cBhvr>
                                    </p:animEffect>
                                    <p:anim calcmode="lin" valueType="num">
                                      <p:cBhvr>
                                        <p:cTn id="30" dur="1000" fill="hold"/>
                                        <p:tgtEl>
                                          <p:spTgt spid="180"/>
                                        </p:tgtEl>
                                        <p:attrNameLst>
                                          <p:attrName>ppt_x</p:attrName>
                                        </p:attrNameLst>
                                      </p:cBhvr>
                                      <p:tavLst>
                                        <p:tav tm="0">
                                          <p:val>
                                            <p:strVal val="#ppt_x"/>
                                          </p:val>
                                        </p:tav>
                                        <p:tav tm="100000">
                                          <p:val>
                                            <p:strVal val="#ppt_x"/>
                                          </p:val>
                                        </p:tav>
                                      </p:tavLst>
                                    </p:anim>
                                    <p:anim calcmode="lin" valueType="num">
                                      <p:cBhvr>
                                        <p:cTn id="31" dur="1000" fill="hold"/>
                                        <p:tgtEl>
                                          <p:spTgt spid="18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81"/>
                                        </p:tgtEl>
                                        <p:attrNameLst>
                                          <p:attrName>style.visibility</p:attrName>
                                        </p:attrNameLst>
                                      </p:cBhvr>
                                      <p:to>
                                        <p:strVal val="visible"/>
                                      </p:to>
                                    </p:set>
                                    <p:animEffect transition="in" filter="fade">
                                      <p:cBhvr>
                                        <p:cTn id="34" dur="1000"/>
                                        <p:tgtEl>
                                          <p:spTgt spid="181"/>
                                        </p:tgtEl>
                                      </p:cBhvr>
                                    </p:animEffect>
                                    <p:anim calcmode="lin" valueType="num">
                                      <p:cBhvr>
                                        <p:cTn id="35" dur="1000" fill="hold"/>
                                        <p:tgtEl>
                                          <p:spTgt spid="181"/>
                                        </p:tgtEl>
                                        <p:attrNameLst>
                                          <p:attrName>ppt_x</p:attrName>
                                        </p:attrNameLst>
                                      </p:cBhvr>
                                      <p:tavLst>
                                        <p:tav tm="0">
                                          <p:val>
                                            <p:strVal val="#ppt_x"/>
                                          </p:val>
                                        </p:tav>
                                        <p:tav tm="100000">
                                          <p:val>
                                            <p:strVal val="#ppt_x"/>
                                          </p:val>
                                        </p:tav>
                                      </p:tavLst>
                                    </p:anim>
                                    <p:anim calcmode="lin" valueType="num">
                                      <p:cBhvr>
                                        <p:cTn id="36"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82"/>
                                        </p:tgtEl>
                                        <p:attrNameLst>
                                          <p:attrName>style.visibility</p:attrName>
                                        </p:attrNameLst>
                                      </p:cBhvr>
                                      <p:to>
                                        <p:strVal val="visible"/>
                                      </p:to>
                                    </p:set>
                                    <p:animEffect transition="in" filter="fade">
                                      <p:cBhvr>
                                        <p:cTn id="41" dur="1000"/>
                                        <p:tgtEl>
                                          <p:spTgt spid="182"/>
                                        </p:tgtEl>
                                      </p:cBhvr>
                                    </p:animEffect>
                                    <p:anim calcmode="lin" valueType="num">
                                      <p:cBhvr>
                                        <p:cTn id="42" dur="1000" fill="hold"/>
                                        <p:tgtEl>
                                          <p:spTgt spid="182"/>
                                        </p:tgtEl>
                                        <p:attrNameLst>
                                          <p:attrName>ppt_x</p:attrName>
                                        </p:attrNameLst>
                                      </p:cBhvr>
                                      <p:tavLst>
                                        <p:tav tm="0">
                                          <p:val>
                                            <p:strVal val="#ppt_x"/>
                                          </p:val>
                                        </p:tav>
                                        <p:tav tm="100000">
                                          <p:val>
                                            <p:strVal val="#ppt_x"/>
                                          </p:val>
                                        </p:tav>
                                      </p:tavLst>
                                    </p:anim>
                                    <p:anim calcmode="lin" valueType="num">
                                      <p:cBhvr>
                                        <p:cTn id="43" dur="1000" fill="hold"/>
                                        <p:tgtEl>
                                          <p:spTgt spid="18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83"/>
                                        </p:tgtEl>
                                        <p:attrNameLst>
                                          <p:attrName>style.visibility</p:attrName>
                                        </p:attrNameLst>
                                      </p:cBhvr>
                                      <p:to>
                                        <p:strVal val="visible"/>
                                      </p:to>
                                    </p:set>
                                    <p:animEffect transition="in" filter="fade">
                                      <p:cBhvr>
                                        <p:cTn id="46" dur="1000"/>
                                        <p:tgtEl>
                                          <p:spTgt spid="183"/>
                                        </p:tgtEl>
                                      </p:cBhvr>
                                    </p:animEffect>
                                    <p:anim calcmode="lin" valueType="num">
                                      <p:cBhvr>
                                        <p:cTn id="47" dur="1000" fill="hold"/>
                                        <p:tgtEl>
                                          <p:spTgt spid="183"/>
                                        </p:tgtEl>
                                        <p:attrNameLst>
                                          <p:attrName>ppt_x</p:attrName>
                                        </p:attrNameLst>
                                      </p:cBhvr>
                                      <p:tavLst>
                                        <p:tav tm="0">
                                          <p:val>
                                            <p:strVal val="#ppt_x"/>
                                          </p:val>
                                        </p:tav>
                                        <p:tav tm="100000">
                                          <p:val>
                                            <p:strVal val="#ppt_x"/>
                                          </p:val>
                                        </p:tav>
                                      </p:tavLst>
                                    </p:anim>
                                    <p:anim calcmode="lin" valueType="num">
                                      <p:cBhvr>
                                        <p:cTn id="48" dur="1000" fill="hold"/>
                                        <p:tgtEl>
                                          <p:spTgt spid="18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84"/>
                                        </p:tgtEl>
                                        <p:attrNameLst>
                                          <p:attrName>style.visibility</p:attrName>
                                        </p:attrNameLst>
                                      </p:cBhvr>
                                      <p:to>
                                        <p:strVal val="visible"/>
                                      </p:to>
                                    </p:set>
                                    <p:animEffect transition="in" filter="fade">
                                      <p:cBhvr>
                                        <p:cTn id="51" dur="1000"/>
                                        <p:tgtEl>
                                          <p:spTgt spid="184"/>
                                        </p:tgtEl>
                                      </p:cBhvr>
                                    </p:animEffect>
                                    <p:anim calcmode="lin" valueType="num">
                                      <p:cBhvr>
                                        <p:cTn id="52" dur="1000" fill="hold"/>
                                        <p:tgtEl>
                                          <p:spTgt spid="184"/>
                                        </p:tgtEl>
                                        <p:attrNameLst>
                                          <p:attrName>ppt_x</p:attrName>
                                        </p:attrNameLst>
                                      </p:cBhvr>
                                      <p:tavLst>
                                        <p:tav tm="0">
                                          <p:val>
                                            <p:strVal val="#ppt_x"/>
                                          </p:val>
                                        </p:tav>
                                        <p:tav tm="100000">
                                          <p:val>
                                            <p:strVal val="#ppt_x"/>
                                          </p:val>
                                        </p:tav>
                                      </p:tavLst>
                                    </p:anim>
                                    <p:anim calcmode="lin" valueType="num">
                                      <p:cBhvr>
                                        <p:cTn id="53"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85"/>
                                        </p:tgtEl>
                                        <p:attrNameLst>
                                          <p:attrName>style.visibility</p:attrName>
                                        </p:attrNameLst>
                                      </p:cBhvr>
                                      <p:to>
                                        <p:strVal val="visible"/>
                                      </p:to>
                                    </p:set>
                                    <p:animEffect transition="in" filter="fade">
                                      <p:cBhvr>
                                        <p:cTn id="58" dur="1000"/>
                                        <p:tgtEl>
                                          <p:spTgt spid="185"/>
                                        </p:tgtEl>
                                      </p:cBhvr>
                                    </p:animEffect>
                                    <p:anim calcmode="lin" valueType="num">
                                      <p:cBhvr>
                                        <p:cTn id="59" dur="1000" fill="hold"/>
                                        <p:tgtEl>
                                          <p:spTgt spid="185"/>
                                        </p:tgtEl>
                                        <p:attrNameLst>
                                          <p:attrName>ppt_x</p:attrName>
                                        </p:attrNameLst>
                                      </p:cBhvr>
                                      <p:tavLst>
                                        <p:tav tm="0">
                                          <p:val>
                                            <p:strVal val="#ppt_x"/>
                                          </p:val>
                                        </p:tav>
                                        <p:tav tm="100000">
                                          <p:val>
                                            <p:strVal val="#ppt_x"/>
                                          </p:val>
                                        </p:tav>
                                      </p:tavLst>
                                    </p:anim>
                                    <p:anim calcmode="lin" valueType="num">
                                      <p:cBhvr>
                                        <p:cTn id="60" dur="1000" fill="hold"/>
                                        <p:tgtEl>
                                          <p:spTgt spid="18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86"/>
                                        </p:tgtEl>
                                        <p:attrNameLst>
                                          <p:attrName>style.visibility</p:attrName>
                                        </p:attrNameLst>
                                      </p:cBhvr>
                                      <p:to>
                                        <p:strVal val="visible"/>
                                      </p:to>
                                    </p:set>
                                    <p:animEffect transition="in" filter="fade">
                                      <p:cBhvr>
                                        <p:cTn id="63" dur="1000"/>
                                        <p:tgtEl>
                                          <p:spTgt spid="186"/>
                                        </p:tgtEl>
                                      </p:cBhvr>
                                    </p:animEffect>
                                    <p:anim calcmode="lin" valueType="num">
                                      <p:cBhvr>
                                        <p:cTn id="64" dur="1000" fill="hold"/>
                                        <p:tgtEl>
                                          <p:spTgt spid="186"/>
                                        </p:tgtEl>
                                        <p:attrNameLst>
                                          <p:attrName>ppt_x</p:attrName>
                                        </p:attrNameLst>
                                      </p:cBhvr>
                                      <p:tavLst>
                                        <p:tav tm="0">
                                          <p:val>
                                            <p:strVal val="#ppt_x"/>
                                          </p:val>
                                        </p:tav>
                                        <p:tav tm="100000">
                                          <p:val>
                                            <p:strVal val="#ppt_x"/>
                                          </p:val>
                                        </p:tav>
                                      </p:tavLst>
                                    </p:anim>
                                    <p:anim calcmode="lin" valueType="num">
                                      <p:cBhvr>
                                        <p:cTn id="65" dur="1000" fill="hold"/>
                                        <p:tgtEl>
                                          <p:spTgt spid="186"/>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87"/>
                                        </p:tgtEl>
                                        <p:attrNameLst>
                                          <p:attrName>style.visibility</p:attrName>
                                        </p:attrNameLst>
                                      </p:cBhvr>
                                      <p:to>
                                        <p:strVal val="visible"/>
                                      </p:to>
                                    </p:set>
                                    <p:animEffect transition="in" filter="fade">
                                      <p:cBhvr>
                                        <p:cTn id="68" dur="1000"/>
                                        <p:tgtEl>
                                          <p:spTgt spid="187"/>
                                        </p:tgtEl>
                                      </p:cBhvr>
                                    </p:animEffect>
                                    <p:anim calcmode="lin" valueType="num">
                                      <p:cBhvr>
                                        <p:cTn id="69" dur="1000" fill="hold"/>
                                        <p:tgtEl>
                                          <p:spTgt spid="187"/>
                                        </p:tgtEl>
                                        <p:attrNameLst>
                                          <p:attrName>ppt_x</p:attrName>
                                        </p:attrNameLst>
                                      </p:cBhvr>
                                      <p:tavLst>
                                        <p:tav tm="0">
                                          <p:val>
                                            <p:strVal val="#ppt_x"/>
                                          </p:val>
                                        </p:tav>
                                        <p:tav tm="100000">
                                          <p:val>
                                            <p:strVal val="#ppt_x"/>
                                          </p:val>
                                        </p:tav>
                                      </p:tavLst>
                                    </p:anim>
                                    <p:anim calcmode="lin" valueType="num">
                                      <p:cBhvr>
                                        <p:cTn id="70"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179" grpId="0" animBg="1"/>
      <p:bldP spid="180" grpId="0"/>
      <p:bldP spid="182" grpId="0" animBg="1"/>
      <p:bldP spid="183" grpId="0"/>
      <p:bldP spid="185" grpId="0" animBg="1"/>
      <p:bldP spid="18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937C"/>
        </a:solidFill>
        <a:effectLst/>
      </p:bgPr>
    </p:bg>
    <p:spTree>
      <p:nvGrpSpPr>
        <p:cNvPr id="1" name="Shape 191"/>
        <p:cNvGrpSpPr/>
        <p:nvPr/>
      </p:nvGrpSpPr>
      <p:grpSpPr>
        <a:xfrm>
          <a:off x="0" y="0"/>
          <a:ext cx="0" cy="0"/>
          <a:chOff x="0" y="0"/>
          <a:chExt cx="0" cy="0"/>
        </a:xfrm>
      </p:grpSpPr>
      <p:sp>
        <p:nvSpPr>
          <p:cNvPr id="192" name="Google Shape;192;p19"/>
          <p:cNvSpPr txBox="1">
            <a:spLocks noGrp="1"/>
          </p:cNvSpPr>
          <p:nvPr>
            <p:ph type="title"/>
          </p:nvPr>
        </p:nvSpPr>
        <p:spPr>
          <a:xfrm>
            <a:off x="283100" y="433850"/>
            <a:ext cx="30903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500" u="sng"/>
              <a:t>II.  Ý tưởng: </a:t>
            </a:r>
            <a:endParaRPr sz="2500" u="sng">
              <a:latin typeface="Montserrat"/>
              <a:ea typeface="Montserrat"/>
              <a:cs typeface="Montserrat"/>
              <a:sym typeface="Montserrat"/>
            </a:endParaRPr>
          </a:p>
        </p:txBody>
      </p:sp>
      <p:sp>
        <p:nvSpPr>
          <p:cNvPr id="193" name="Google Shape;193;p19"/>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Montserrat"/>
                <a:ea typeface="Montserrat"/>
                <a:cs typeface="Montserrat"/>
                <a:sym typeface="Montserrat"/>
              </a:rPr>
              <a:t>Tìm kiếm ứng dụng số hóa trong công nghiệp với SIMATIC IOT 2050</a:t>
            </a:r>
            <a:endParaRPr sz="1800"/>
          </a:p>
        </p:txBody>
      </p:sp>
      <p:pic>
        <p:nvPicPr>
          <p:cNvPr id="194" name="Google Shape;194;p19"/>
          <p:cNvPicPr preferRelativeResize="0"/>
          <p:nvPr/>
        </p:nvPicPr>
        <p:blipFill>
          <a:blip r:embed="rId3">
            <a:alphaModFix/>
          </a:blip>
          <a:stretch>
            <a:fillRect/>
          </a:stretch>
        </p:blipFill>
        <p:spPr>
          <a:xfrm>
            <a:off x="367435" y="1203188"/>
            <a:ext cx="3219776" cy="3263999"/>
          </a:xfrm>
          <a:prstGeom prst="rect">
            <a:avLst/>
          </a:prstGeom>
          <a:noFill/>
          <a:ln>
            <a:noFill/>
          </a:ln>
        </p:spPr>
      </p:pic>
      <p:sp>
        <p:nvSpPr>
          <p:cNvPr id="195" name="Google Shape;195;p19"/>
          <p:cNvSpPr txBox="1"/>
          <p:nvPr/>
        </p:nvSpPr>
        <p:spPr>
          <a:xfrm>
            <a:off x="432163" y="4668325"/>
            <a:ext cx="3090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lt1"/>
                </a:solidFill>
                <a:latin typeface="Lato"/>
                <a:ea typeface="Lato"/>
                <a:cs typeface="Lato"/>
                <a:sym typeface="Lato"/>
              </a:rPr>
              <a:t>Siemens SIMATIC IOT 2050</a:t>
            </a:r>
            <a:endParaRPr sz="1800" b="1">
              <a:solidFill>
                <a:schemeClr val="lt1"/>
              </a:solidFill>
              <a:latin typeface="Lato"/>
              <a:ea typeface="Lato"/>
              <a:cs typeface="Lato"/>
              <a:sym typeface="Lato"/>
            </a:endParaRPr>
          </a:p>
        </p:txBody>
      </p:sp>
      <p:sp>
        <p:nvSpPr>
          <p:cNvPr id="196" name="Google Shape;196;p19"/>
          <p:cNvSpPr txBox="1"/>
          <p:nvPr/>
        </p:nvSpPr>
        <p:spPr>
          <a:xfrm>
            <a:off x="3885450" y="734775"/>
            <a:ext cx="50433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900" b="1">
                <a:solidFill>
                  <a:schemeClr val="lt1"/>
                </a:solidFill>
                <a:latin typeface="Montserrat"/>
                <a:ea typeface="Montserrat"/>
                <a:cs typeface="Montserrat"/>
                <a:sym typeface="Montserrat"/>
              </a:rPr>
              <a:t>Tại sao phải sử dụng Siemens SIMATIC IOT 2050 ?</a:t>
            </a:r>
            <a:endParaRPr sz="1900" b="1">
              <a:solidFill>
                <a:schemeClr val="lt1"/>
              </a:solidFill>
              <a:latin typeface="Montserrat"/>
              <a:ea typeface="Montserrat"/>
              <a:cs typeface="Montserrat"/>
              <a:sym typeface="Montserrat"/>
            </a:endParaRPr>
          </a:p>
        </p:txBody>
      </p:sp>
      <p:sp>
        <p:nvSpPr>
          <p:cNvPr id="197" name="Google Shape;197;p19"/>
          <p:cNvSpPr txBox="1"/>
          <p:nvPr/>
        </p:nvSpPr>
        <p:spPr>
          <a:xfrm>
            <a:off x="4000775" y="1367125"/>
            <a:ext cx="4977600" cy="3201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Montserrat"/>
              <a:buChar char="-"/>
            </a:pPr>
            <a:r>
              <a:rPr lang="vi">
                <a:solidFill>
                  <a:schemeClr val="lt1"/>
                </a:solidFill>
                <a:latin typeface="Montserrat"/>
                <a:ea typeface="Montserrat"/>
                <a:cs typeface="Montserrat"/>
                <a:sym typeface="Montserrat"/>
              </a:rPr>
              <a:t>Có khả năng kết nối giữa hệ thống tự động hóa  và công nghệ thông tin ( IT ), dịch vụ điện toán đám mây phục vụ cho việc chuyển đổi số nhà máy sản xuất.</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vi">
                <a:solidFill>
                  <a:schemeClr val="lt1"/>
                </a:solidFill>
                <a:latin typeface="Montserrat"/>
                <a:ea typeface="Montserrat"/>
                <a:cs typeface="Montserrat"/>
                <a:sym typeface="Montserrat"/>
              </a:rPr>
              <a:t>Khả năng hoạt động hiệu quả theo chuẩn công nghiệp, độ linh hoạt cao trong việc sử dụng và chi phí khá thấp.</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vi">
                <a:solidFill>
                  <a:schemeClr val="lt1"/>
                </a:solidFill>
                <a:latin typeface="Montserrat"/>
                <a:ea typeface="Montserrat"/>
                <a:cs typeface="Montserrat"/>
                <a:sym typeface="Montserrat"/>
              </a:rPr>
              <a:t>Có hệ điều hành Linux và có thể sử dụng được với các ngôn ngữ lập trình như Python, C++...</a:t>
            </a:r>
            <a:endParaRPr>
              <a:solidFill>
                <a:schemeClr val="lt1"/>
              </a:solidFill>
              <a:latin typeface="Montserrat"/>
              <a:ea typeface="Montserrat"/>
              <a:cs typeface="Montserrat"/>
              <a:sym typeface="Montserrat"/>
            </a:endParaRPr>
          </a:p>
          <a:p>
            <a:pPr marL="457200" lvl="0" indent="0" algn="l" rtl="0">
              <a:spcBef>
                <a:spcPts val="0"/>
              </a:spcBef>
              <a:spcAft>
                <a:spcPts val="0"/>
              </a:spcAft>
              <a:buNone/>
            </a:pPr>
            <a:endParaRPr>
              <a:solidFill>
                <a:schemeClr val="lt1"/>
              </a:solidFill>
              <a:latin typeface="Montserrat"/>
              <a:ea typeface="Montserrat"/>
              <a:cs typeface="Montserrat"/>
              <a:sym typeface="Montserrat"/>
            </a:endParaRPr>
          </a:p>
          <a:p>
            <a:pPr marL="457200" lvl="0" indent="-317500" algn="l" rtl="0">
              <a:spcBef>
                <a:spcPts val="0"/>
              </a:spcBef>
              <a:spcAft>
                <a:spcPts val="0"/>
              </a:spcAft>
              <a:buClr>
                <a:schemeClr val="lt1"/>
              </a:buClr>
              <a:buSzPts val="1400"/>
              <a:buFont typeface="Montserrat"/>
              <a:buChar char="-"/>
            </a:pPr>
            <a:r>
              <a:rPr lang="vi">
                <a:solidFill>
                  <a:schemeClr val="lt1"/>
                </a:solidFill>
                <a:latin typeface="Montserrat"/>
                <a:ea typeface="Montserrat"/>
                <a:cs typeface="Montserrat"/>
                <a:sym typeface="Montserrat"/>
              </a:rPr>
              <a:t>Hỗ trợ Node - red và  nhiều giao thức công nghiệp. </a:t>
            </a:r>
            <a:endParaRPr>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barn(inVertical)">
                                      <p:cBhvr>
                                        <p:cTn id="7"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20"/>
          <p:cNvSpPr txBox="1">
            <a:spLocks noGrp="1"/>
          </p:cNvSpPr>
          <p:nvPr>
            <p:ph type="title"/>
          </p:nvPr>
        </p:nvSpPr>
        <p:spPr>
          <a:xfrm>
            <a:off x="283100" y="433850"/>
            <a:ext cx="3090300" cy="56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sz="2500" u="sng">
                <a:solidFill>
                  <a:schemeClr val="dk2"/>
                </a:solidFill>
              </a:rPr>
              <a:t>III.  Giải pháp:</a:t>
            </a:r>
            <a:r>
              <a:rPr lang="vi" sz="2500" u="sng"/>
              <a:t> </a:t>
            </a:r>
            <a:endParaRPr sz="2500" u="sng">
              <a:latin typeface="Montserrat"/>
              <a:ea typeface="Montserrat"/>
              <a:cs typeface="Montserrat"/>
              <a:sym typeface="Montserrat"/>
            </a:endParaRPr>
          </a:p>
        </p:txBody>
      </p:sp>
      <p:sp>
        <p:nvSpPr>
          <p:cNvPr id="203" name="Google Shape;203;p20"/>
          <p:cNvSpPr txBox="1"/>
          <p:nvPr/>
        </p:nvSpPr>
        <p:spPr>
          <a:xfrm>
            <a:off x="167000" y="0"/>
            <a:ext cx="9229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800" b="1">
                <a:solidFill>
                  <a:schemeClr val="dk2"/>
                </a:solidFill>
                <a:latin typeface="Montserrat"/>
                <a:ea typeface="Montserrat"/>
                <a:cs typeface="Montserrat"/>
                <a:sym typeface="Montserrat"/>
              </a:rPr>
              <a:t>Tìm kiếm ứng dụng số hóa trong công nghiệp với SIMATIC IOT 2050</a:t>
            </a:r>
            <a:endParaRPr sz="1800">
              <a:solidFill>
                <a:schemeClr val="dk2"/>
              </a:solidFill>
            </a:endParaRPr>
          </a:p>
        </p:txBody>
      </p:sp>
      <p:sp>
        <p:nvSpPr>
          <p:cNvPr id="204" name="Google Shape;204;p20"/>
          <p:cNvSpPr txBox="1"/>
          <p:nvPr/>
        </p:nvSpPr>
        <p:spPr>
          <a:xfrm>
            <a:off x="2905950" y="4753758"/>
            <a:ext cx="333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600" dirty="0">
                <a:solidFill>
                  <a:schemeClr val="dk2"/>
                </a:solidFill>
                <a:latin typeface="Montserrat"/>
                <a:ea typeface="Montserrat"/>
                <a:cs typeface="Montserrat"/>
                <a:sym typeface="Montserrat"/>
              </a:rPr>
              <a:t>Kiến trúc chung của hệ thống</a:t>
            </a:r>
            <a:endParaRPr sz="1600" dirty="0">
              <a:solidFill>
                <a:schemeClr val="dk2"/>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24CA8E18-279E-4651-A4D8-A86782C8DA94}"/>
              </a:ext>
            </a:extLst>
          </p:cNvPr>
          <p:cNvPicPr>
            <a:picLocks noChangeAspect="1"/>
          </p:cNvPicPr>
          <p:nvPr/>
        </p:nvPicPr>
        <p:blipFill>
          <a:blip r:embed="rId3"/>
          <a:stretch>
            <a:fillRect/>
          </a:stretch>
        </p:blipFill>
        <p:spPr>
          <a:xfrm>
            <a:off x="1234261" y="895550"/>
            <a:ext cx="6208757" cy="3895025"/>
          </a:xfrm>
          <a:prstGeom prst="rect">
            <a:avLst/>
          </a:prstGeom>
        </p:spPr>
      </p:pic>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TotalTime>
  <Words>1979</Words>
  <Application>Microsoft Office PowerPoint</Application>
  <PresentationFormat>On-screen Show (16:9)</PresentationFormat>
  <Paragraphs>197</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Open Sans</vt:lpstr>
      <vt:lpstr>Cambria Math</vt:lpstr>
      <vt:lpstr>Arial</vt:lpstr>
      <vt:lpstr>Montserrat</vt:lpstr>
      <vt:lpstr>Lato</vt:lpstr>
      <vt:lpstr>Roboto</vt:lpstr>
      <vt:lpstr>Swiss</vt:lpstr>
      <vt:lpstr>Cuộc thi tìm kiếm ứng dụng số hóa trong công nghiệp với SIMATIC  IOT 2050</vt:lpstr>
      <vt:lpstr>BK Maker AS</vt:lpstr>
      <vt:lpstr>PowerPoint Presentation</vt:lpstr>
      <vt:lpstr>Vấn đề đặt ra:</vt:lpstr>
      <vt:lpstr>Vấn đề đặt ra:</vt:lpstr>
      <vt:lpstr>I. Vấn đề đặt ra:</vt:lpstr>
      <vt:lpstr>II.  Ý tưởng: </vt:lpstr>
      <vt:lpstr>II.  Ý tưởng: </vt:lpstr>
      <vt:lpstr>III.  Giải pháp: </vt:lpstr>
      <vt:lpstr>III.  Giải pháp: </vt:lpstr>
      <vt:lpstr>III.  Giải pháp: </vt:lpstr>
      <vt:lpstr>III.  Giải pháp: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Giải pháp: </vt:lpstr>
      <vt:lpstr>IV.  Demo sản phẩm: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Cuộc thi tìm kiếm ứng dụng số hóa trong công nghiệp với SIMATIC  IOT 2050</dc:title>
  <cp:lastModifiedBy>Phan Ben</cp:lastModifiedBy>
  <cp:revision>8</cp:revision>
  <dcterms:modified xsi:type="dcterms:W3CDTF">2021-10-04T18:14:39Z</dcterms:modified>
</cp:coreProperties>
</file>